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9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0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1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4" r:id="rId4"/>
    <p:sldMasterId id="2147483666" r:id="rId5"/>
    <p:sldMasterId id="2147483669" r:id="rId6"/>
    <p:sldMasterId id="2147483688" r:id="rId7"/>
    <p:sldMasterId id="2147483690" r:id="rId8"/>
    <p:sldMasterId id="2147483711" r:id="rId9"/>
    <p:sldMasterId id="2147483893" r:id="rId10"/>
    <p:sldMasterId id="2147483918" r:id="rId11"/>
    <p:sldMasterId id="2147483922" r:id="rId12"/>
    <p:sldMasterId id="2147483926" r:id="rId13"/>
    <p:sldMasterId id="2147483930" r:id="rId14"/>
    <p:sldMasterId id="2147483934" r:id="rId15"/>
    <p:sldMasterId id="2147483944" r:id="rId16"/>
    <p:sldMasterId id="2147483947" r:id="rId17"/>
    <p:sldMasterId id="2147483950" r:id="rId18"/>
    <p:sldMasterId id="2147483956" r:id="rId19"/>
    <p:sldMasterId id="2147483959" r:id="rId20"/>
    <p:sldMasterId id="2147483962" r:id="rId21"/>
    <p:sldMasterId id="2147483965" r:id="rId22"/>
  </p:sldMasterIdLst>
  <p:notesMasterIdLst>
    <p:notesMasterId r:id="rId137"/>
  </p:notesMasterIdLst>
  <p:handoutMasterIdLst>
    <p:handoutMasterId r:id="rId138"/>
  </p:handoutMasterIdLst>
  <p:sldIdLst>
    <p:sldId id="462" r:id="rId23"/>
    <p:sldId id="479" r:id="rId24"/>
    <p:sldId id="1568" r:id="rId25"/>
    <p:sldId id="1570" r:id="rId26"/>
    <p:sldId id="1572" r:id="rId27"/>
    <p:sldId id="1573" r:id="rId28"/>
    <p:sldId id="1574" r:id="rId29"/>
    <p:sldId id="1575" r:id="rId30"/>
    <p:sldId id="1576" r:id="rId31"/>
    <p:sldId id="1726" r:id="rId32"/>
    <p:sldId id="1577" r:id="rId33"/>
    <p:sldId id="1578" r:id="rId34"/>
    <p:sldId id="1579" r:id="rId35"/>
    <p:sldId id="1581" r:id="rId36"/>
    <p:sldId id="1582" r:id="rId37"/>
    <p:sldId id="1583" r:id="rId38"/>
    <p:sldId id="1584" r:id="rId39"/>
    <p:sldId id="1586" r:id="rId40"/>
    <p:sldId id="1587" r:id="rId41"/>
    <p:sldId id="1588" r:id="rId42"/>
    <p:sldId id="1590" r:id="rId43"/>
    <p:sldId id="1591" r:id="rId44"/>
    <p:sldId id="1592" r:id="rId45"/>
    <p:sldId id="1602" r:id="rId46"/>
    <p:sldId id="1603" r:id="rId47"/>
    <p:sldId id="1605" r:id="rId48"/>
    <p:sldId id="1606" r:id="rId49"/>
    <p:sldId id="1593" r:id="rId50"/>
    <p:sldId id="1594" r:id="rId51"/>
    <p:sldId id="1597" r:id="rId52"/>
    <p:sldId id="1598" r:id="rId53"/>
    <p:sldId id="1599" r:id="rId54"/>
    <p:sldId id="1596" r:id="rId55"/>
    <p:sldId id="1600" r:id="rId56"/>
    <p:sldId id="1601" r:id="rId57"/>
    <p:sldId id="1636" r:id="rId58"/>
    <p:sldId id="1637" r:id="rId59"/>
    <p:sldId id="1639" r:id="rId60"/>
    <p:sldId id="1641" r:id="rId61"/>
    <p:sldId id="1640" r:id="rId62"/>
    <p:sldId id="1642" r:id="rId63"/>
    <p:sldId id="1643" r:id="rId64"/>
    <p:sldId id="1644" r:id="rId65"/>
    <p:sldId id="1645" r:id="rId66"/>
    <p:sldId id="1646" r:id="rId67"/>
    <p:sldId id="1647" r:id="rId68"/>
    <p:sldId id="1648" r:id="rId69"/>
    <p:sldId id="1649" r:id="rId70"/>
    <p:sldId id="1650" r:id="rId71"/>
    <p:sldId id="1651" r:id="rId72"/>
    <p:sldId id="1652" r:id="rId73"/>
    <p:sldId id="1653" r:id="rId74"/>
    <p:sldId id="1654" r:id="rId75"/>
    <p:sldId id="1655" r:id="rId76"/>
    <p:sldId id="1607" r:id="rId77"/>
    <p:sldId id="1608" r:id="rId78"/>
    <p:sldId id="1609" r:id="rId79"/>
    <p:sldId id="1610" r:id="rId80"/>
    <p:sldId id="1611" r:id="rId81"/>
    <p:sldId id="1612" r:id="rId82"/>
    <p:sldId id="1614" r:id="rId83"/>
    <p:sldId id="1623" r:id="rId84"/>
    <p:sldId id="1624" r:id="rId85"/>
    <p:sldId id="1626" r:id="rId86"/>
    <p:sldId id="1627" r:id="rId87"/>
    <p:sldId id="1628" r:id="rId88"/>
    <p:sldId id="1629" r:id="rId89"/>
    <p:sldId id="1630" r:id="rId90"/>
    <p:sldId id="1631" r:id="rId91"/>
    <p:sldId id="1656" r:id="rId92"/>
    <p:sldId id="1657" r:id="rId93"/>
    <p:sldId id="1659" r:id="rId94"/>
    <p:sldId id="1660" r:id="rId95"/>
    <p:sldId id="1661" r:id="rId96"/>
    <p:sldId id="1662" r:id="rId97"/>
    <p:sldId id="1663" r:id="rId98"/>
    <p:sldId id="1668" r:id="rId99"/>
    <p:sldId id="1669" r:id="rId100"/>
    <p:sldId id="1685" r:id="rId101"/>
    <p:sldId id="1686" r:id="rId102"/>
    <p:sldId id="1687" r:id="rId103"/>
    <p:sldId id="1688" r:id="rId104"/>
    <p:sldId id="1689" r:id="rId105"/>
    <p:sldId id="1690" r:id="rId106"/>
    <p:sldId id="1691" r:id="rId107"/>
    <p:sldId id="1693" r:id="rId108"/>
    <p:sldId id="1692" r:id="rId109"/>
    <p:sldId id="1694" r:id="rId110"/>
    <p:sldId id="1695" r:id="rId111"/>
    <p:sldId id="1696" r:id="rId112"/>
    <p:sldId id="1698" r:id="rId113"/>
    <p:sldId id="1699" r:id="rId114"/>
    <p:sldId id="1700" r:id="rId115"/>
    <p:sldId id="1701" r:id="rId116"/>
    <p:sldId id="1702" r:id="rId117"/>
    <p:sldId id="1703" r:id="rId118"/>
    <p:sldId id="1727" r:id="rId119"/>
    <p:sldId id="1728" r:id="rId120"/>
    <p:sldId id="1704" r:id="rId121"/>
    <p:sldId id="1706" r:id="rId122"/>
    <p:sldId id="1707" r:id="rId123"/>
    <p:sldId id="1709" r:id="rId124"/>
    <p:sldId id="1710" r:id="rId125"/>
    <p:sldId id="1712" r:id="rId126"/>
    <p:sldId id="1713" r:id="rId127"/>
    <p:sldId id="1714" r:id="rId128"/>
    <p:sldId id="1716" r:id="rId129"/>
    <p:sldId id="1717" r:id="rId130"/>
    <p:sldId id="1719" r:id="rId131"/>
    <p:sldId id="1721" r:id="rId132"/>
    <p:sldId id="1722" r:id="rId133"/>
    <p:sldId id="1723" r:id="rId134"/>
    <p:sldId id="1724" r:id="rId135"/>
    <p:sldId id="264" r:id="rId136"/>
  </p:sldIdLst>
  <p:sldSz cx="12192000" cy="6858000"/>
  <p:notesSz cx="6858000" cy="9144000"/>
  <p:custDataLst>
    <p:tags r:id="rId1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4699" autoAdjust="0"/>
    <p:restoredTop sz="95344" autoAdjust="0"/>
  </p:normalViewPr>
  <p:slideViewPr>
    <p:cSldViewPr snapToGrid="0">
      <p:cViewPr>
        <p:scale>
          <a:sx n="50" d="100"/>
          <a:sy n="50" d="100"/>
        </p:scale>
        <p:origin x="-153" y="627"/>
      </p:cViewPr>
      <p:guideLst>
        <p:guide orient="horz" pos="592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0.xml"/><Relationship Id="rId63" Type="http://schemas.openxmlformats.org/officeDocument/2006/relationships/slide" Target="slides/slide41.xml"/><Relationship Id="rId84" Type="http://schemas.openxmlformats.org/officeDocument/2006/relationships/slide" Target="slides/slide62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8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102" Type="http://schemas.openxmlformats.org/officeDocument/2006/relationships/slide" Target="slides/slide80.xml"/><Relationship Id="rId123" Type="http://schemas.openxmlformats.org/officeDocument/2006/relationships/slide" Target="slides/slide101.xml"/><Relationship Id="rId128" Type="http://schemas.openxmlformats.org/officeDocument/2006/relationships/slide" Target="slides/slide106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8.xml"/><Relationship Id="rId95" Type="http://schemas.openxmlformats.org/officeDocument/2006/relationships/slide" Target="slides/slide73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113" Type="http://schemas.openxmlformats.org/officeDocument/2006/relationships/slide" Target="slides/slide91.xml"/><Relationship Id="rId118" Type="http://schemas.openxmlformats.org/officeDocument/2006/relationships/slide" Target="slides/slide96.xml"/><Relationship Id="rId134" Type="http://schemas.openxmlformats.org/officeDocument/2006/relationships/slide" Target="slides/slide112.xml"/><Relationship Id="rId139" Type="http://schemas.openxmlformats.org/officeDocument/2006/relationships/tags" Target="tags/tag1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59" Type="http://schemas.openxmlformats.org/officeDocument/2006/relationships/slide" Target="slides/slide37.xml"/><Relationship Id="rId103" Type="http://schemas.openxmlformats.org/officeDocument/2006/relationships/slide" Target="slides/slide81.xml"/><Relationship Id="rId108" Type="http://schemas.openxmlformats.org/officeDocument/2006/relationships/slide" Target="slides/slide86.xml"/><Relationship Id="rId124" Type="http://schemas.openxmlformats.org/officeDocument/2006/relationships/slide" Target="slides/slide102.xml"/><Relationship Id="rId129" Type="http://schemas.openxmlformats.org/officeDocument/2006/relationships/slide" Target="slides/slide107.xml"/><Relationship Id="rId54" Type="http://schemas.openxmlformats.org/officeDocument/2006/relationships/slide" Target="slides/slide32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91" Type="http://schemas.openxmlformats.org/officeDocument/2006/relationships/slide" Target="slides/slide69.xml"/><Relationship Id="rId96" Type="http://schemas.openxmlformats.org/officeDocument/2006/relationships/slide" Target="slides/slide74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49" Type="http://schemas.openxmlformats.org/officeDocument/2006/relationships/slide" Target="slides/slide27.xml"/><Relationship Id="rId114" Type="http://schemas.openxmlformats.org/officeDocument/2006/relationships/slide" Target="slides/slide92.xml"/><Relationship Id="rId119" Type="http://schemas.openxmlformats.org/officeDocument/2006/relationships/slide" Target="slides/slide97.xml"/><Relationship Id="rId44" Type="http://schemas.openxmlformats.org/officeDocument/2006/relationships/slide" Target="slides/slide22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130" Type="http://schemas.openxmlformats.org/officeDocument/2006/relationships/slide" Target="slides/slide108.xml"/><Relationship Id="rId135" Type="http://schemas.openxmlformats.org/officeDocument/2006/relationships/slide" Target="slides/slide113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Relationship Id="rId109" Type="http://schemas.openxmlformats.org/officeDocument/2006/relationships/slide" Target="slides/slide8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97" Type="http://schemas.openxmlformats.org/officeDocument/2006/relationships/slide" Target="slides/slide75.xml"/><Relationship Id="rId104" Type="http://schemas.openxmlformats.org/officeDocument/2006/relationships/slide" Target="slides/slide82.xml"/><Relationship Id="rId120" Type="http://schemas.openxmlformats.org/officeDocument/2006/relationships/slide" Target="slides/slide98.xml"/><Relationship Id="rId125" Type="http://schemas.openxmlformats.org/officeDocument/2006/relationships/slide" Target="slides/slide103.xml"/><Relationship Id="rId14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92" Type="http://schemas.openxmlformats.org/officeDocument/2006/relationships/slide" Target="slides/slide7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87" Type="http://schemas.openxmlformats.org/officeDocument/2006/relationships/slide" Target="slides/slide65.xml"/><Relationship Id="rId110" Type="http://schemas.openxmlformats.org/officeDocument/2006/relationships/slide" Target="slides/slide88.xml"/><Relationship Id="rId115" Type="http://schemas.openxmlformats.org/officeDocument/2006/relationships/slide" Target="slides/slide93.xml"/><Relationship Id="rId131" Type="http://schemas.openxmlformats.org/officeDocument/2006/relationships/slide" Target="slides/slide109.xml"/><Relationship Id="rId136" Type="http://schemas.openxmlformats.org/officeDocument/2006/relationships/slide" Target="slides/slide114.xml"/><Relationship Id="rId61" Type="http://schemas.openxmlformats.org/officeDocument/2006/relationships/slide" Target="slides/slide39.xml"/><Relationship Id="rId82" Type="http://schemas.openxmlformats.org/officeDocument/2006/relationships/slide" Target="slides/slide6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56" Type="http://schemas.openxmlformats.org/officeDocument/2006/relationships/slide" Target="slides/slide34.xml"/><Relationship Id="rId77" Type="http://schemas.openxmlformats.org/officeDocument/2006/relationships/slide" Target="slides/slide55.xml"/><Relationship Id="rId100" Type="http://schemas.openxmlformats.org/officeDocument/2006/relationships/slide" Target="slides/slide78.xml"/><Relationship Id="rId105" Type="http://schemas.openxmlformats.org/officeDocument/2006/relationships/slide" Target="slides/slide83.xml"/><Relationship Id="rId126" Type="http://schemas.openxmlformats.org/officeDocument/2006/relationships/slide" Target="slides/slide10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93" Type="http://schemas.openxmlformats.org/officeDocument/2006/relationships/slide" Target="slides/slide71.xml"/><Relationship Id="rId98" Type="http://schemas.openxmlformats.org/officeDocument/2006/relationships/slide" Target="slides/slide76.xml"/><Relationship Id="rId121" Type="http://schemas.openxmlformats.org/officeDocument/2006/relationships/slide" Target="slides/slide99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3.xml"/><Relationship Id="rId46" Type="http://schemas.openxmlformats.org/officeDocument/2006/relationships/slide" Target="slides/slide24.xml"/><Relationship Id="rId67" Type="http://schemas.openxmlformats.org/officeDocument/2006/relationships/slide" Target="slides/slide45.xml"/><Relationship Id="rId116" Type="http://schemas.openxmlformats.org/officeDocument/2006/relationships/slide" Target="slides/slide94.xml"/><Relationship Id="rId13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62" Type="http://schemas.openxmlformats.org/officeDocument/2006/relationships/slide" Target="slides/slide40.xml"/><Relationship Id="rId83" Type="http://schemas.openxmlformats.org/officeDocument/2006/relationships/slide" Target="slides/slide61.xml"/><Relationship Id="rId88" Type="http://schemas.openxmlformats.org/officeDocument/2006/relationships/slide" Target="slides/slide66.xml"/><Relationship Id="rId111" Type="http://schemas.openxmlformats.org/officeDocument/2006/relationships/slide" Target="slides/slide89.xml"/><Relationship Id="rId132" Type="http://schemas.openxmlformats.org/officeDocument/2006/relationships/slide" Target="slides/slide11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4.xml"/><Relationship Id="rId57" Type="http://schemas.openxmlformats.org/officeDocument/2006/relationships/slide" Target="slides/slide35.xml"/><Relationship Id="rId106" Type="http://schemas.openxmlformats.org/officeDocument/2006/relationships/slide" Target="slides/slide84.xml"/><Relationship Id="rId127" Type="http://schemas.openxmlformats.org/officeDocument/2006/relationships/slide" Target="slides/slide10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52" Type="http://schemas.openxmlformats.org/officeDocument/2006/relationships/slide" Target="slides/slide30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94" Type="http://schemas.openxmlformats.org/officeDocument/2006/relationships/slide" Target="slides/slide72.xml"/><Relationship Id="rId99" Type="http://schemas.openxmlformats.org/officeDocument/2006/relationships/slide" Target="slides/slide77.xml"/><Relationship Id="rId101" Type="http://schemas.openxmlformats.org/officeDocument/2006/relationships/slide" Target="slides/slide79.xml"/><Relationship Id="rId122" Type="http://schemas.openxmlformats.org/officeDocument/2006/relationships/slide" Target="slides/slide100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4.xml"/><Relationship Id="rId47" Type="http://schemas.openxmlformats.org/officeDocument/2006/relationships/slide" Target="slides/slide25.xml"/><Relationship Id="rId68" Type="http://schemas.openxmlformats.org/officeDocument/2006/relationships/slide" Target="slides/slide46.xml"/><Relationship Id="rId89" Type="http://schemas.openxmlformats.org/officeDocument/2006/relationships/slide" Target="slides/slide67.xml"/><Relationship Id="rId112" Type="http://schemas.openxmlformats.org/officeDocument/2006/relationships/slide" Target="slides/slide90.xml"/><Relationship Id="rId133" Type="http://schemas.openxmlformats.org/officeDocument/2006/relationships/slide" Target="slides/slide111.xml"/><Relationship Id="rId16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8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实用操作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通过快捷键</a:t>
            </a:r>
            <a:r>
              <a:rPr lang="en-US" altLang="zh-CN"/>
              <a:t>ctrl + l</a:t>
            </a:r>
            <a:r>
              <a:rPr lang="zh-CN" altLang="en-US"/>
              <a:t>，可以清空终端内容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或通过命令</a:t>
            </a:r>
            <a:r>
              <a:rPr lang="en-US" altLang="zh-CN"/>
              <a:t>clear</a:t>
            </a:r>
            <a:r>
              <a:rPr lang="zh-CN" altLang="en-US"/>
              <a:t>得到同样效果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63816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掌握通过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FinalShell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系统中进行上传、下载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rz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sz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上传、下载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</a:t>
            </a:r>
            <a:r>
              <a:rPr lang="en-US" altLang="zh-CN"/>
              <a:t>FinalShell</a:t>
            </a:r>
            <a:r>
              <a:rPr lang="zh-CN" altLang="en-US"/>
              <a:t>工具，方便的和虚拟机进行数据交换。</a:t>
            </a:r>
          </a:p>
          <a:p>
            <a:r>
              <a:rPr lang="zh-CN" altLang="en-US"/>
              <a:t>在</a:t>
            </a:r>
            <a:r>
              <a:rPr lang="en-US" altLang="zh-CN"/>
              <a:t>FinalShell</a:t>
            </a:r>
            <a:r>
              <a:rPr lang="zh-CN" altLang="en-US"/>
              <a:t>软件的下方窗体中，提供了</a:t>
            </a:r>
            <a:r>
              <a:rPr lang="en-US" altLang="zh-CN"/>
              <a:t>Linux</a:t>
            </a:r>
            <a:r>
              <a:rPr lang="zh-CN" altLang="en-US"/>
              <a:t>的文件系统视图，可以方便的：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浏览文件系统，找到合适的文件，右键点击下载，即可传输到本地电脑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浏览文件系统，找到合适的目录，将本地电脑的文件拓展进入，即可方便的上传数据到</a:t>
            </a:r>
            <a:r>
              <a:rPr lang="en-US" altLang="zh-CN"/>
              <a:t>Linux</a:t>
            </a:r>
            <a:r>
              <a:rPr lang="zh-CN" altLang="en-US"/>
              <a:t>中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3360420"/>
            <a:ext cx="6214745" cy="32924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rz</a:t>
            </a:r>
            <a:r>
              <a:t>、</a:t>
            </a:r>
            <a:r>
              <a:rPr lang="en-US" altLang="zh-CN"/>
              <a:t>sz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当然，除了通过</a:t>
            </a:r>
            <a:r>
              <a:rPr lang="en-US" altLang="zh-CN" dirty="0" err="1"/>
              <a:t>FinalShell</a:t>
            </a:r>
            <a:r>
              <a:rPr lang="zh-CN" altLang="en-US" dirty="0"/>
              <a:t>的下方窗体进行文件的传输以外，也可以通过</a:t>
            </a:r>
            <a:r>
              <a:rPr lang="en-US" altLang="zh-CN" dirty="0" err="1"/>
              <a:t>rz</a:t>
            </a:r>
            <a:r>
              <a:rPr lang="zh-CN" altLang="en-US" dirty="0"/>
              <a:t>、</a:t>
            </a:r>
            <a:r>
              <a:rPr lang="en-US" altLang="zh-CN" dirty="0" err="1"/>
              <a:t>sz</a:t>
            </a:r>
            <a:r>
              <a:rPr lang="zh-CN" altLang="en-US" dirty="0"/>
              <a:t>命令进行文件传输。</a:t>
            </a:r>
          </a:p>
          <a:p>
            <a:r>
              <a:rPr lang="en-US" altLang="zh-CN" dirty="0" err="1"/>
              <a:t>rz</a:t>
            </a:r>
            <a:r>
              <a:rPr lang="zh-CN" altLang="en-US" dirty="0"/>
              <a:t>、</a:t>
            </a:r>
            <a:r>
              <a:rPr lang="en-US" altLang="zh-CN" dirty="0" err="1"/>
              <a:t>sz</a:t>
            </a:r>
            <a:r>
              <a:rPr lang="zh-CN" altLang="en-US" dirty="0"/>
              <a:t>命令需要安装，可以通过：</a:t>
            </a:r>
            <a:r>
              <a:rPr lang="en-US" altLang="zh-CN" dirty="0"/>
              <a:t>yum -y install </a:t>
            </a:r>
            <a:r>
              <a:rPr lang="en-US" altLang="zh-CN" dirty="0" err="1"/>
              <a:t>lrzsz</a:t>
            </a:r>
            <a:r>
              <a:rPr lang="zh-CN" altLang="en-US" dirty="0"/>
              <a:t>，即可安装。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rz</a:t>
            </a:r>
            <a:r>
              <a:rPr lang="zh-CN" altLang="en-US" dirty="0"/>
              <a:t>命令，进行上传，语法：直接输入</a:t>
            </a:r>
            <a:r>
              <a:rPr lang="en-US" altLang="zh-CN" dirty="0" err="1"/>
              <a:t>rz</a:t>
            </a:r>
            <a:r>
              <a:rPr lang="zh-CN" altLang="en-US" dirty="0"/>
              <a:t>即可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sz</a:t>
            </a:r>
            <a:r>
              <a:rPr lang="zh-CN" altLang="en-US" dirty="0"/>
              <a:t>命令进行下载，语法：</a:t>
            </a:r>
            <a:r>
              <a:rPr lang="en-US" altLang="zh-CN" dirty="0" err="1"/>
              <a:t>sz</a:t>
            </a:r>
            <a:r>
              <a:rPr lang="en-US" altLang="zh-CN" dirty="0"/>
              <a:t> </a:t>
            </a:r>
            <a:r>
              <a:rPr lang="zh-CN" altLang="en-US" dirty="0"/>
              <a:t>要下载的文件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文件会自动下载到桌面的：</a:t>
            </a:r>
            <a:r>
              <a:rPr lang="en-US" altLang="zh-CN" dirty="0" err="1"/>
              <a:t>fsdownload</a:t>
            </a:r>
            <a:r>
              <a:rPr lang="zh-CN" altLang="en-US" dirty="0"/>
              <a:t>文件夹中。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 dirty="0">
                <a:solidFill>
                  <a:srgbClr val="FF0000"/>
                </a:solidFill>
              </a:rPr>
              <a:t>注意，</a:t>
            </a:r>
            <a:r>
              <a:rPr lang="en-US" altLang="zh-CN" sz="1200" dirty="0" err="1">
                <a:solidFill>
                  <a:srgbClr val="FF0000"/>
                </a:solidFill>
              </a:rPr>
              <a:t>rz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en-US" altLang="zh-CN" sz="1200" dirty="0" err="1">
                <a:solidFill>
                  <a:srgbClr val="FF0000"/>
                </a:solidFill>
              </a:rPr>
              <a:t>sz</a:t>
            </a:r>
            <a:r>
              <a:rPr lang="zh-CN" altLang="en-US" sz="1200" dirty="0">
                <a:solidFill>
                  <a:srgbClr val="FF0000"/>
                </a:solidFill>
              </a:rPr>
              <a:t>命令需要终端软件支持才可正常运行</a:t>
            </a:r>
          </a:p>
          <a:p>
            <a:pPr>
              <a:buFont typeface="Arial" panose="020B0604020202020204" pitchFamily="34" charset="0"/>
            </a:pPr>
            <a:r>
              <a:rPr lang="en-US" altLang="zh-CN" sz="1200" dirty="0" err="1">
                <a:solidFill>
                  <a:srgbClr val="FF0000"/>
                </a:solidFill>
              </a:rPr>
              <a:t>FinalShell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en-US" altLang="zh-CN" sz="1200" dirty="0" err="1">
                <a:solidFill>
                  <a:srgbClr val="FF0000"/>
                </a:solidFill>
              </a:rPr>
              <a:t>SecureCRT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en-US" altLang="zh-CN" sz="1200" dirty="0" err="1">
                <a:solidFill>
                  <a:srgbClr val="FF0000"/>
                </a:solidFill>
              </a:rPr>
              <a:t>XShell</a:t>
            </a:r>
            <a:r>
              <a:rPr lang="zh-CN" altLang="en-US" sz="1200" dirty="0">
                <a:solidFill>
                  <a:srgbClr val="FF0000"/>
                </a:solidFill>
              </a:rPr>
              <a:t>等常用终端软件均支持此操作</a:t>
            </a:r>
          </a:p>
          <a:p>
            <a:pPr>
              <a:buFont typeface="Arial" panose="020B0604020202020204" pitchFamily="34" charset="0"/>
            </a:pP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5340" y="2899410"/>
            <a:ext cx="2245360" cy="1308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4547870"/>
            <a:ext cx="5339080" cy="80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 b="0"/>
              <a:t>1. </a:t>
            </a:r>
            <a:r>
              <a:rPr lang="zh-CN" altLang="en-US" b="0"/>
              <a:t>如何使用</a:t>
            </a:r>
            <a:r>
              <a:rPr lang="en-US" altLang="zh-CN" b="0"/>
              <a:t>FinalShell</a:t>
            </a:r>
            <a:r>
              <a:rPr lang="zh-CN" altLang="en-US" b="0"/>
              <a:t>对</a:t>
            </a:r>
            <a:r>
              <a:rPr lang="en-US" altLang="zh-CN" b="0"/>
              <a:t>Linux</a:t>
            </a:r>
            <a:r>
              <a:rPr lang="zh-CN" altLang="en-US" b="0"/>
              <a:t>系统进行上传下载操作？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algn="l">
              <a:lnSpc>
                <a:spcPct val="140000"/>
              </a:lnSpc>
              <a:buNone/>
            </a:pPr>
            <a:endParaRPr lang="en-US" altLang="zh-CN" sz="1800" b="0"/>
          </a:p>
          <a:p>
            <a:pPr marL="0" algn="l">
              <a:lnSpc>
                <a:spcPct val="140000"/>
              </a:lnSpc>
              <a:buNone/>
            </a:pPr>
            <a:r>
              <a:rPr lang="en-US" altLang="zh-CN" sz="1800" b="0"/>
              <a:t>2. rz、sz命令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通过 yum -y install lrzsz可以安装此命令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rz进行文件上传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sz 文件，进行文件下载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95" y="2338070"/>
            <a:ext cx="3445510" cy="18256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61709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tar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命令压缩或解压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tar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或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gzip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文件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unzip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命令压缩或解压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文件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压缩格式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市面上有非常多的压缩格式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zip</a:t>
            </a:r>
            <a:r>
              <a:rPr lang="zh-CN" altLang="en-US" dirty="0"/>
              <a:t>格式：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MacOS</a:t>
            </a:r>
            <a:r>
              <a:rPr lang="zh-CN" altLang="en-US" dirty="0"/>
              <a:t>，常用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7zip</a:t>
            </a:r>
            <a:r>
              <a:rPr lang="zh-CN" altLang="en-US" dirty="0"/>
              <a:t>：</a:t>
            </a:r>
            <a:r>
              <a:rPr lang="en-US" altLang="zh-CN" dirty="0"/>
              <a:t>Windows</a:t>
            </a:r>
            <a:r>
              <a:rPr lang="zh-CN" altLang="en-US" dirty="0"/>
              <a:t>系统常用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rar</a:t>
            </a:r>
            <a:r>
              <a:rPr lang="zh-CN" altLang="en-US" dirty="0"/>
              <a:t>：</a:t>
            </a:r>
            <a:r>
              <a:rPr lang="en-US" altLang="zh-CN" dirty="0"/>
              <a:t>Windows</a:t>
            </a:r>
            <a:r>
              <a:rPr lang="zh-CN" altLang="en-US" dirty="0"/>
              <a:t>系统常用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tar</a:t>
            </a:r>
            <a:r>
              <a:rPr lang="zh-CN" altLang="en-US" dirty="0"/>
              <a:t>：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MacOS</a:t>
            </a:r>
            <a:r>
              <a:rPr lang="zh-CN" altLang="en-US" dirty="0"/>
              <a:t>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gzip</a:t>
            </a:r>
            <a:r>
              <a:rPr lang="zh-CN" altLang="en-US" dirty="0"/>
              <a:t>：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MacOS</a:t>
            </a:r>
            <a:r>
              <a:rPr lang="zh-CN" altLang="en-US" dirty="0"/>
              <a:t>常用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系统中常用的软件如：</a:t>
            </a:r>
            <a:r>
              <a:rPr lang="en-US" altLang="zh-CN" dirty="0" err="1"/>
              <a:t>winrar</a:t>
            </a:r>
            <a:r>
              <a:rPr lang="zh-CN" altLang="en-US" dirty="0"/>
              <a:t>、</a:t>
            </a:r>
            <a:r>
              <a:rPr lang="en-US" altLang="zh-CN" dirty="0" err="1"/>
              <a:t>bandizip</a:t>
            </a:r>
            <a:r>
              <a:rPr lang="zh-CN" altLang="en-US" dirty="0"/>
              <a:t>等软件，都支持各类常见的压缩格式，这里不多做讨论。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我们现在要学习，如何在</a:t>
            </a:r>
            <a:r>
              <a:rPr lang="en-US" altLang="zh-CN" dirty="0"/>
              <a:t>Linux</a:t>
            </a:r>
            <a:r>
              <a:rPr lang="zh-CN" altLang="en-US" dirty="0"/>
              <a:t>系统中操作：</a:t>
            </a:r>
            <a:r>
              <a:rPr lang="en-US" altLang="zh-CN" dirty="0"/>
              <a:t>tar</a:t>
            </a:r>
            <a:r>
              <a:rPr lang="zh-CN" altLang="en-US" dirty="0"/>
              <a:t>、</a:t>
            </a:r>
            <a:r>
              <a:rPr lang="en-US" altLang="zh-CN" dirty="0" err="1"/>
              <a:t>gzip</a:t>
            </a:r>
            <a:r>
              <a:rPr lang="zh-CN" altLang="en-US" dirty="0"/>
              <a:t>、</a:t>
            </a:r>
            <a:r>
              <a:rPr lang="en-US" altLang="zh-CN" dirty="0"/>
              <a:t>zip</a:t>
            </a:r>
            <a:r>
              <a:rPr lang="zh-CN" altLang="en-US" dirty="0"/>
              <a:t>这三种压缩格式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完成文件的压缩、解压操作。</a:t>
            </a:r>
          </a:p>
        </p:txBody>
      </p:sp>
      <p:pic>
        <p:nvPicPr>
          <p:cNvPr id="4" name="图片 3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和</a:t>
            </a:r>
            <a:r>
              <a:rPr lang="en-US" altLang="zh-CN"/>
              <a:t>Mac</a:t>
            </a:r>
            <a:r>
              <a:rPr lang="zh-CN" altLang="en-US"/>
              <a:t>系统常用有</a:t>
            </a:r>
            <a:r>
              <a:rPr lang="en-US" altLang="zh-CN"/>
              <a:t>2</a:t>
            </a:r>
            <a:r>
              <a:rPr lang="zh-CN" altLang="en-US"/>
              <a:t>种压缩格式，后缀名分别是：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.tar</a:t>
            </a:r>
            <a:r>
              <a:rPr lang="zh-CN" altLang="en-US"/>
              <a:t>，称之为</a:t>
            </a:r>
            <a:r>
              <a:rPr lang="en-US" altLang="zh-CN"/>
              <a:t>tarball</a:t>
            </a:r>
            <a:r>
              <a:rPr lang="zh-CN" altLang="en-US"/>
              <a:t>，归档文件，即简单的将文件组装到一个</a:t>
            </a:r>
            <a:r>
              <a:rPr lang="en-US" altLang="zh-CN"/>
              <a:t>.tar</a:t>
            </a:r>
            <a:r>
              <a:rPr lang="zh-CN" altLang="en-US"/>
              <a:t>的文件内，并没有太多文件体积的减少，仅仅是简单的封装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.gz</a:t>
            </a:r>
            <a:r>
              <a:rPr lang="zh-CN" altLang="en-US"/>
              <a:t>，也常见为</a:t>
            </a:r>
            <a:r>
              <a:rPr lang="en-US" altLang="zh-CN"/>
              <a:t>.tar.gz</a:t>
            </a:r>
            <a:r>
              <a:rPr lang="zh-CN" altLang="en-US"/>
              <a:t>，</a:t>
            </a:r>
            <a:r>
              <a:rPr lang="en-US" altLang="zh-CN"/>
              <a:t>gzip</a:t>
            </a:r>
            <a:r>
              <a:rPr lang="zh-CN" altLang="en-US"/>
              <a:t>格式压缩文件，即使用</a:t>
            </a:r>
            <a:r>
              <a:rPr lang="en-US" altLang="zh-CN"/>
              <a:t>gzip</a:t>
            </a:r>
            <a:r>
              <a:rPr lang="zh-CN" altLang="en-US"/>
              <a:t>压缩算法将文件压缩到一个文件内，可以极大的减少压缩后的体积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针对这两种格式，使用</a:t>
            </a:r>
            <a:r>
              <a:rPr lang="en-US" altLang="zh-CN"/>
              <a:t>tar</a:t>
            </a:r>
            <a:r>
              <a:rPr lang="zh-CN" altLang="en-US"/>
              <a:t>命令均可以进行压缩和解压缩的操作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-c</a:t>
            </a:r>
            <a:r>
              <a:rPr lang="zh-CN" altLang="en-US" sz="1200"/>
              <a:t>，创建压缩文件，用于压缩模式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-v</a:t>
            </a:r>
            <a:r>
              <a:rPr lang="zh-CN" altLang="en-US" sz="1200"/>
              <a:t>，显示压缩、解压过程，用于查看进度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-x</a:t>
            </a:r>
            <a:r>
              <a:rPr lang="zh-CN" altLang="en-US" sz="1200"/>
              <a:t>，解压模式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-f</a:t>
            </a:r>
            <a:r>
              <a:rPr lang="zh-CN" altLang="en-US" sz="1200"/>
              <a:t>，要创建的文件，或要解压的文件，</a:t>
            </a:r>
            <a:r>
              <a:rPr lang="en-US" altLang="zh-CN" sz="1200"/>
              <a:t>-f</a:t>
            </a:r>
            <a:r>
              <a:rPr lang="zh-CN" altLang="en-US" sz="1200"/>
              <a:t>选项必须在所有选项中位置处于最后一个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-z</a:t>
            </a:r>
            <a:r>
              <a:rPr lang="zh-CN" altLang="en-US" sz="1200"/>
              <a:t>，</a:t>
            </a:r>
            <a:r>
              <a:rPr lang="en-US" altLang="zh-CN" sz="1200"/>
              <a:t>gzip</a:t>
            </a:r>
            <a:r>
              <a:rPr lang="zh-CN" altLang="en-US" sz="1200"/>
              <a:t>模式，不使用</a:t>
            </a:r>
            <a:r>
              <a:rPr lang="en-US" altLang="zh-CN" sz="1200"/>
              <a:t>-z</a:t>
            </a:r>
            <a:r>
              <a:rPr lang="zh-CN" altLang="en-US" sz="1200"/>
              <a:t>就是普通的</a:t>
            </a:r>
            <a:r>
              <a:rPr lang="en-US" altLang="zh-CN" sz="1200"/>
              <a:t>tarball</a:t>
            </a:r>
            <a:r>
              <a:rPr lang="zh-CN" altLang="en-US" sz="1200"/>
              <a:t>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-C</a:t>
            </a:r>
            <a:r>
              <a:rPr lang="zh-CN" altLang="en-US" sz="1200"/>
              <a:t>，选择解压的目的地，用于解压模式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0" y="4161790"/>
            <a:ext cx="4051300" cy="304800"/>
          </a:xfrm>
          <a:prstGeom prst="rect">
            <a:avLst/>
          </a:prstGeom>
        </p:spPr>
      </p:pic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 </a:t>
            </a:r>
            <a:r>
              <a:t>命令压缩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tar</a:t>
            </a:r>
            <a:r>
              <a:rPr lang="zh-CN" altLang="en-US" dirty="0"/>
              <a:t>的常用组合为：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tar -</a:t>
            </a:r>
            <a:r>
              <a:rPr lang="en-US" altLang="zh-CN" dirty="0" err="1"/>
              <a:t>cvf</a:t>
            </a:r>
            <a:r>
              <a:rPr lang="en-US" altLang="zh-CN" dirty="0"/>
              <a:t> test.tar 1.txt 2.txt 3.txt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将</a:t>
            </a:r>
            <a:r>
              <a:rPr lang="en-US" altLang="zh-CN" dirty="0"/>
              <a:t>1.txt 2.txt 3.txt </a:t>
            </a:r>
            <a:r>
              <a:rPr lang="zh-CN" altLang="en-US" dirty="0"/>
              <a:t>压缩到</a:t>
            </a:r>
            <a:r>
              <a:rPr lang="en-US" altLang="zh-CN" dirty="0"/>
              <a:t>test.tar</a:t>
            </a:r>
            <a:r>
              <a:rPr lang="zh-CN" altLang="en-US" dirty="0"/>
              <a:t>文件内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tar -</a:t>
            </a:r>
            <a:r>
              <a:rPr lang="en-US" altLang="zh-CN" dirty="0" err="1">
                <a:sym typeface="+mn-ea"/>
              </a:rPr>
              <a:t>zcvf</a:t>
            </a:r>
            <a:r>
              <a:rPr lang="en-US" altLang="zh-CN" dirty="0">
                <a:sym typeface="+mn-ea"/>
              </a:rPr>
              <a:t> test.tar.gz 1.txt 2.txt 3.txt</a:t>
            </a: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将</a:t>
            </a:r>
            <a:r>
              <a:rPr lang="en-US" altLang="zh-CN" dirty="0">
                <a:sym typeface="+mn-ea"/>
              </a:rPr>
              <a:t>1.txt 2.txt 3.txt </a:t>
            </a:r>
            <a:r>
              <a:rPr lang="zh-CN" altLang="en-US" dirty="0">
                <a:sym typeface="+mn-ea"/>
              </a:rPr>
              <a:t>压缩到</a:t>
            </a:r>
            <a:r>
              <a:rPr lang="en-US" altLang="zh-CN" dirty="0">
                <a:sym typeface="+mn-ea"/>
              </a:rPr>
              <a:t>test.tar.gz</a:t>
            </a:r>
            <a:r>
              <a:rPr lang="zh-CN" altLang="en-US" dirty="0">
                <a:sym typeface="+mn-ea"/>
              </a:rPr>
              <a:t>文件内，使用</a:t>
            </a:r>
            <a:r>
              <a:rPr lang="en-US" altLang="zh-CN" dirty="0" err="1">
                <a:sym typeface="+mn-ea"/>
              </a:rPr>
              <a:t>gzip</a:t>
            </a:r>
            <a:r>
              <a:rPr lang="zh-CN" altLang="en-US" dirty="0">
                <a:sym typeface="+mn-ea"/>
              </a:rPr>
              <a:t>模式</a:t>
            </a:r>
          </a:p>
          <a:p>
            <a:pPr>
              <a:buFont typeface="Arial" panose="020B0604020202020204" pitchFamily="34" charset="0"/>
            </a:pP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-z</a:t>
            </a:r>
            <a:r>
              <a:rPr lang="zh-CN" altLang="en-US" dirty="0">
                <a:sym typeface="+mn-ea"/>
              </a:rPr>
              <a:t>选项如果使用的话，一般处于选项位第一个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-f</a:t>
            </a:r>
            <a:r>
              <a:rPr lang="zh-CN" altLang="en-US" dirty="0">
                <a:sym typeface="+mn-ea"/>
              </a:rPr>
              <a:t>选项，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必须</a:t>
            </a:r>
            <a:r>
              <a:rPr lang="zh-CN" altLang="en-US" dirty="0">
                <a:sym typeface="+mn-ea"/>
              </a:rPr>
              <a:t>在选项位最后一个，因为</a:t>
            </a:r>
            <a:r>
              <a:rPr lang="en-US" altLang="zh-CN" dirty="0">
                <a:sym typeface="+mn-ea"/>
              </a:rPr>
              <a:t>f</a:t>
            </a:r>
            <a:r>
              <a:rPr lang="zh-CN" altLang="en-US" dirty="0">
                <a:sym typeface="+mn-ea"/>
              </a:rPr>
              <a:t>的后面要加上压缩包的名称</a:t>
            </a:r>
          </a:p>
        </p:txBody>
      </p:sp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ctrl + c </a:t>
            </a:r>
            <a:r>
              <a:rPr lang="zh-CN" altLang="en-US"/>
              <a:t>强制停止</a:t>
            </a:r>
          </a:p>
          <a:p>
            <a:pPr marL="0" indent="0">
              <a:buNone/>
            </a:pPr>
            <a:r>
              <a:rPr lang="en-US" altLang="zh-CN"/>
              <a:t>2. ctrl + d </a:t>
            </a:r>
            <a:r>
              <a:rPr lang="zh-CN" altLang="en-US"/>
              <a:t>退出登出</a:t>
            </a:r>
          </a:p>
          <a:p>
            <a:pPr marL="0" indent="0">
              <a:buNone/>
            </a:pPr>
            <a:r>
              <a:rPr lang="en-US" altLang="zh-CN"/>
              <a:t>3. history </a:t>
            </a:r>
            <a:r>
              <a:rPr lang="zh-CN" altLang="en-US"/>
              <a:t>查看历史命令</a:t>
            </a:r>
          </a:p>
          <a:p>
            <a:pPr marL="0" indent="0">
              <a:buNone/>
            </a:pPr>
            <a:r>
              <a:rPr lang="en-US" altLang="zh-CN"/>
              <a:t>4. !</a:t>
            </a:r>
            <a:r>
              <a:rPr lang="zh-CN" altLang="en-US"/>
              <a:t>命令前缀，自动匹配上一个命令</a:t>
            </a:r>
          </a:p>
          <a:p>
            <a:pPr marL="0" indent="0">
              <a:buNone/>
            </a:pPr>
            <a:r>
              <a:rPr lang="en-US" altLang="zh-CN"/>
              <a:t>5. ctrl + r</a:t>
            </a:r>
            <a:r>
              <a:rPr lang="zh-CN" altLang="en-US"/>
              <a:t>，搜索历史命令</a:t>
            </a:r>
          </a:p>
          <a:p>
            <a:pPr marL="0" indent="0">
              <a:buNone/>
            </a:pPr>
            <a:r>
              <a:rPr lang="en-US" altLang="zh-CN"/>
              <a:t>6. ctrl + a | e</a:t>
            </a:r>
            <a:r>
              <a:rPr lang="zh-CN" altLang="en-US"/>
              <a:t>，光标移动到命令开始或结束</a:t>
            </a:r>
          </a:p>
          <a:p>
            <a:pPr marL="0" indent="0">
              <a:buNone/>
            </a:pPr>
            <a:r>
              <a:rPr lang="en-US" altLang="zh-CN"/>
              <a:t>7. ctrl + ← | →</a:t>
            </a:r>
            <a:r>
              <a:rPr lang="zh-CN" altLang="en-US"/>
              <a:t>，左右跳单词</a:t>
            </a:r>
          </a:p>
          <a:p>
            <a:pPr marL="0" indent="0">
              <a:buNone/>
            </a:pPr>
            <a:r>
              <a:rPr lang="en-US" altLang="zh-CN"/>
              <a:t>8. ctrl + l </a:t>
            </a:r>
            <a:r>
              <a:rPr lang="zh-CN" altLang="en-US"/>
              <a:t>或</a:t>
            </a:r>
            <a:r>
              <a:rPr lang="en-US" altLang="zh-CN"/>
              <a:t> clear</a:t>
            </a:r>
            <a:r>
              <a:rPr lang="zh-CN" altLang="en-US"/>
              <a:t>命令</a:t>
            </a:r>
            <a:r>
              <a:rPr lang="en-US" altLang="zh-CN"/>
              <a:t> </a:t>
            </a:r>
            <a:r>
              <a:rPr lang="zh-CN" altLang="en-US"/>
              <a:t>清屏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常用的</a:t>
            </a:r>
            <a:r>
              <a:rPr lang="en-US" altLang="zh-CN"/>
              <a:t>tar</a:t>
            </a:r>
            <a:r>
              <a:rPr lang="zh-CN" altLang="en-US"/>
              <a:t>解压组合有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tar -xvf test.tar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解压</a:t>
            </a:r>
            <a:r>
              <a:rPr lang="en-US" altLang="zh-CN"/>
              <a:t>test.tar</a:t>
            </a:r>
            <a:r>
              <a:rPr lang="zh-CN" altLang="en-US"/>
              <a:t>，将文件解压至当前目录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tar -xvf test.tar -C /home/itheima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解压</a:t>
            </a:r>
            <a:r>
              <a:rPr lang="en-US" altLang="zh-CN">
                <a:sym typeface="+mn-ea"/>
              </a:rPr>
              <a:t>test.tar</a:t>
            </a:r>
            <a:r>
              <a:rPr lang="zh-CN" altLang="en-US">
                <a:sym typeface="+mn-ea"/>
              </a:rPr>
              <a:t>，将文件解压至指定目录（</a:t>
            </a:r>
            <a:r>
              <a:rPr lang="en-US" altLang="zh-CN">
                <a:sym typeface="+mn-ea"/>
              </a:rPr>
              <a:t>/home/itheima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tar -zxvf test.tar.gz -C /home/itheima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以</a:t>
            </a:r>
            <a:r>
              <a:rPr lang="en-US" altLang="zh-CN">
                <a:sym typeface="+mn-ea"/>
              </a:rPr>
              <a:t>Gzip</a:t>
            </a:r>
            <a:r>
              <a:rPr lang="zh-CN" altLang="en-US">
                <a:sym typeface="+mn-ea"/>
              </a:rPr>
              <a:t>模式解压</a:t>
            </a:r>
            <a:r>
              <a:rPr lang="en-US" altLang="zh-CN">
                <a:sym typeface="+mn-ea"/>
              </a:rPr>
              <a:t>test.tar.gz</a:t>
            </a:r>
            <a:r>
              <a:rPr lang="zh-CN" altLang="en-US">
                <a:sym typeface="+mn-ea"/>
              </a:rPr>
              <a:t>，将文件解压至指定目录（</a:t>
            </a:r>
            <a:r>
              <a:rPr lang="en-US" altLang="zh-CN">
                <a:sym typeface="+mn-ea"/>
              </a:rPr>
              <a:t>/home/itheima</a:t>
            </a:r>
            <a:r>
              <a:rPr lang="zh-CN" altLang="en-US">
                <a:sym typeface="+mn-ea"/>
              </a:rPr>
              <a:t>）</a:t>
            </a:r>
          </a:p>
          <a:p>
            <a:pPr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-f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选项，必须在选项组合体的最后一位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-z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选项，建议在开头位置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选项单独使用，和解压所需的其它参数分开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zip </a:t>
            </a:r>
            <a:r>
              <a:t>命令压缩文件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可以使用</a:t>
            </a:r>
            <a:r>
              <a:rPr lang="en-US" altLang="zh-CN"/>
              <a:t>zip</a:t>
            </a:r>
            <a:r>
              <a:rPr lang="zh-CN" altLang="en-US"/>
              <a:t>命令，压缩文件为</a:t>
            </a:r>
            <a:r>
              <a:rPr lang="en-US" altLang="zh-CN"/>
              <a:t>zip</a:t>
            </a:r>
            <a:r>
              <a:rPr lang="zh-CN" altLang="en-US"/>
              <a:t>压缩包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-r</a:t>
            </a:r>
            <a:r>
              <a:rPr lang="zh-CN" altLang="en-US"/>
              <a:t>，被压缩的包含文件夹的时候，需要使用</a:t>
            </a:r>
            <a:r>
              <a:rPr lang="en-US" altLang="zh-CN"/>
              <a:t>-r</a:t>
            </a:r>
            <a:r>
              <a:rPr lang="zh-CN" altLang="en-US"/>
              <a:t>选项，和</a:t>
            </a:r>
            <a:r>
              <a:rPr lang="en-US" altLang="zh-CN"/>
              <a:t>rm</a:t>
            </a:r>
            <a:r>
              <a:rPr lang="zh-CN" altLang="en-US"/>
              <a:t>、</a:t>
            </a:r>
            <a:r>
              <a:rPr lang="en-US" altLang="zh-CN"/>
              <a:t>cp</a:t>
            </a:r>
            <a:r>
              <a:rPr lang="zh-CN" altLang="en-US"/>
              <a:t>等命令的</a:t>
            </a:r>
            <a:r>
              <a:rPr lang="en-US" altLang="zh-CN"/>
              <a:t>-r</a:t>
            </a:r>
            <a:r>
              <a:rPr lang="zh-CN" altLang="en-US"/>
              <a:t>效果一致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zip test.zip a.txt b.txt c.txt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将</a:t>
            </a:r>
            <a:r>
              <a:rPr lang="en-US" altLang="zh-CN"/>
              <a:t>a.txt b.txt c.txt </a:t>
            </a:r>
            <a:r>
              <a:rPr lang="zh-CN" altLang="en-US"/>
              <a:t>压缩到</a:t>
            </a:r>
            <a:r>
              <a:rPr lang="en-US" altLang="zh-CN"/>
              <a:t>test.zip</a:t>
            </a:r>
            <a:r>
              <a:rPr lang="zh-CN" altLang="en-US"/>
              <a:t>文件内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zip -r test.zip test itheima a.txt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将</a:t>
            </a:r>
            <a:r>
              <a:rPr lang="en-US" altLang="zh-CN"/>
              <a:t>test</a:t>
            </a:r>
            <a:r>
              <a:rPr lang="zh-CN" altLang="en-US"/>
              <a:t>、</a:t>
            </a:r>
            <a:r>
              <a:rPr lang="en-US" altLang="zh-CN"/>
              <a:t>itheima</a:t>
            </a:r>
            <a:r>
              <a:rPr lang="zh-CN" altLang="en-US"/>
              <a:t>两个文件夹和</a:t>
            </a:r>
            <a:r>
              <a:rPr lang="en-US" altLang="zh-CN"/>
              <a:t>a.txt</a:t>
            </a:r>
            <a:r>
              <a:rPr lang="zh-CN" altLang="en-US"/>
              <a:t>文件，压缩到</a:t>
            </a:r>
            <a:r>
              <a:rPr lang="en-US" altLang="zh-CN"/>
              <a:t>test.zip</a:t>
            </a:r>
            <a:r>
              <a:rPr lang="zh-CN" altLang="en-US"/>
              <a:t>文件内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5" y="2199640"/>
            <a:ext cx="2381250" cy="276225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unzip </a:t>
            </a:r>
            <a:r>
              <a:t>命令解压文件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使用</a:t>
            </a:r>
            <a:r>
              <a:rPr lang="en-US" altLang="zh-CN"/>
              <a:t>unzip</a:t>
            </a:r>
            <a:r>
              <a:rPr lang="zh-CN" altLang="en-US"/>
              <a:t>命令，可以方便的解压</a:t>
            </a:r>
            <a:r>
              <a:rPr lang="en-US" altLang="zh-CN"/>
              <a:t>zip</a:t>
            </a:r>
            <a:r>
              <a:rPr lang="zh-CN" altLang="en-US"/>
              <a:t>压缩包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</a:t>
            </a:r>
            <a:r>
              <a:rPr lang="zh-CN" altLang="en-US"/>
              <a:t>，指定要解压去的位置，同</a:t>
            </a:r>
            <a:r>
              <a:rPr lang="en-US" altLang="zh-CN"/>
              <a:t>tar</a:t>
            </a:r>
            <a:r>
              <a:rPr lang="zh-CN" altLang="en-US"/>
              <a:t>的</a:t>
            </a:r>
            <a:r>
              <a:rPr lang="en-US" altLang="zh-CN"/>
              <a:t>-C</a:t>
            </a:r>
            <a:r>
              <a:rPr lang="zh-CN" altLang="en-US"/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参数，被解压的</a:t>
            </a:r>
            <a:r>
              <a:rPr lang="en-US" altLang="zh-CN"/>
              <a:t>zip</a:t>
            </a:r>
            <a:r>
              <a:rPr lang="zh-CN" altLang="en-US"/>
              <a:t>压缩包文件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unzip test.zip</a:t>
            </a:r>
            <a:r>
              <a:rPr lang="zh-CN" altLang="en-US"/>
              <a:t>，将</a:t>
            </a:r>
            <a:r>
              <a:rPr lang="en-US" altLang="zh-CN"/>
              <a:t>test.zip</a:t>
            </a:r>
            <a:r>
              <a:rPr lang="zh-CN" altLang="en-US"/>
              <a:t>解压到当前目录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unzip test.zip -d /home/itheima</a:t>
            </a:r>
            <a:r>
              <a:rPr lang="zh-CN" altLang="en-US"/>
              <a:t>，将</a:t>
            </a:r>
            <a:r>
              <a:rPr lang="en-US" altLang="zh-CN"/>
              <a:t>test.zip</a:t>
            </a:r>
            <a:r>
              <a:rPr lang="zh-CN" altLang="en-US"/>
              <a:t>解压到指定文件夹内（</a:t>
            </a:r>
            <a:r>
              <a:rPr lang="en-US" altLang="zh-CN"/>
              <a:t>/home/itheima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2212340"/>
            <a:ext cx="1333500" cy="266700"/>
          </a:xfrm>
          <a:prstGeom prst="rect">
            <a:avLst/>
          </a:prstGeom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 b="0"/>
              <a:t>1. Linux</a:t>
            </a:r>
            <a:r>
              <a:rPr lang="zh-CN" altLang="en-US" b="0"/>
              <a:t>系统常用的压缩格式有：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tar</a:t>
            </a:r>
            <a:r>
              <a:rPr lang="zh-CN" altLang="en-US" sz="1400" b="0"/>
              <a:t>格式，归档文件，简单的将文件整合到一个文件内，无压缩效果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gzip</a:t>
            </a:r>
            <a:r>
              <a:rPr lang="zh-CN" altLang="en-US" sz="1400" b="0"/>
              <a:t>格式，</a:t>
            </a:r>
            <a:r>
              <a:rPr lang="en-US" altLang="zh-CN" sz="1400" b="0"/>
              <a:t>gzip</a:t>
            </a:r>
            <a:r>
              <a:rPr lang="zh-CN" altLang="en-US" sz="1400" b="0"/>
              <a:t>压缩文件，不仅能整合到一个文件，同时有体积压缩效果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2. tar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tar [-z -x -v -c -f -C] </a:t>
            </a:r>
            <a:r>
              <a:rPr lang="zh-CN" altLang="en-US" sz="1400" b="0"/>
              <a:t>参数</a:t>
            </a:r>
            <a:r>
              <a:rPr lang="en-US" altLang="zh-CN" sz="1400" b="0"/>
              <a:t>...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-c</a:t>
            </a:r>
            <a:r>
              <a:rPr lang="zh-CN" altLang="en-US" sz="1400" b="0"/>
              <a:t>，创建压缩文件、</a:t>
            </a:r>
            <a:r>
              <a:rPr lang="en-US" altLang="zh-CN" sz="1400" b="0"/>
              <a:t>-v</a:t>
            </a:r>
            <a:r>
              <a:rPr lang="zh-CN" altLang="en-US" sz="1400" b="0"/>
              <a:t>，查看压缩</a:t>
            </a:r>
            <a:r>
              <a:rPr lang="en-US" altLang="zh-CN" sz="1400" b="0"/>
              <a:t>\</a:t>
            </a:r>
            <a:r>
              <a:rPr lang="zh-CN" altLang="en-US" sz="1400" b="0"/>
              <a:t>解压过程、</a:t>
            </a:r>
            <a:r>
              <a:rPr lang="en-US" altLang="zh-CN" sz="1400" b="0"/>
              <a:t>-x</a:t>
            </a:r>
            <a:r>
              <a:rPr lang="zh-CN" altLang="en-US" sz="1400" b="0"/>
              <a:t>，解压模式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-f</a:t>
            </a:r>
            <a:r>
              <a:rPr lang="zh-CN" altLang="en-US" sz="1400" b="0"/>
              <a:t>，指定压缩</a:t>
            </a:r>
            <a:r>
              <a:rPr lang="en-US" altLang="zh-CN" sz="1400" b="0"/>
              <a:t>\</a:t>
            </a:r>
            <a:r>
              <a:rPr lang="zh-CN" altLang="en-US" sz="1400" b="0"/>
              <a:t>解压的文件，</a:t>
            </a:r>
            <a:r>
              <a:rPr lang="en-US" altLang="zh-CN" sz="1400" b="0"/>
              <a:t>-z</a:t>
            </a:r>
            <a:r>
              <a:rPr lang="zh-CN" altLang="en-US" sz="1400" b="0"/>
              <a:t>，</a:t>
            </a:r>
            <a:r>
              <a:rPr lang="en-US" altLang="zh-CN" sz="1400" b="0"/>
              <a:t>gzip</a:t>
            </a:r>
            <a:r>
              <a:rPr lang="zh-CN" altLang="en-US" sz="1400" b="0"/>
              <a:t>模式，</a:t>
            </a:r>
            <a:r>
              <a:rPr lang="en-US" altLang="zh-CN" sz="1400" b="0"/>
              <a:t>-C</a:t>
            </a:r>
            <a:r>
              <a:rPr lang="zh-CN" altLang="en-US" sz="1400" b="0"/>
              <a:t>，指定解压的路径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-z</a:t>
            </a:r>
            <a:r>
              <a:rPr lang="zh-CN" altLang="en-US" sz="1400" b="0"/>
              <a:t>在选项组建议在开头，</a:t>
            </a:r>
            <a:r>
              <a:rPr lang="en-US" altLang="zh-CN" sz="1400" b="0"/>
              <a:t>-f</a:t>
            </a:r>
            <a:r>
              <a:rPr lang="zh-CN" altLang="en-US" sz="1400" b="0"/>
              <a:t>在选项组内必须在尾部，</a:t>
            </a:r>
            <a:r>
              <a:rPr lang="en-US" altLang="zh-CN" sz="1400" b="0"/>
              <a:t>-C</a:t>
            </a:r>
            <a:r>
              <a:rPr lang="zh-CN" altLang="en-US" sz="1400" b="0"/>
              <a:t>单独使用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3. zip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zip [-r] </a:t>
            </a:r>
            <a:r>
              <a:rPr lang="zh-CN" altLang="en-US" sz="1400" b="0"/>
              <a:t>参数</a:t>
            </a:r>
            <a:r>
              <a:rPr lang="en-US" altLang="zh-CN" sz="1400" b="0"/>
              <a:t>...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-r</a:t>
            </a:r>
            <a:r>
              <a:rPr lang="zh-CN" altLang="en-US" sz="1400" b="0"/>
              <a:t>，压缩文件夹使用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4. unzip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unzip [-d] </a:t>
            </a:r>
            <a:r>
              <a:rPr lang="zh-CN" altLang="en-US" sz="1400" b="0"/>
              <a:t>参数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-d</a:t>
            </a:r>
            <a:r>
              <a:rPr lang="zh-CN" altLang="en-US" sz="1400" b="0"/>
              <a:t>，指定解压去的目录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8108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yum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CentOS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系统安装软件</a:t>
            </a:r>
          </a:p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apt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Ubuntu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安装软件（扩展）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系统的应用商店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操作系统安装软件有许多种方式，一般分为：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下载安装包自行安装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系统使用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exe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文件、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msi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mac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系统使用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dmg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文件、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pkg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系统的应用商店内安装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系统有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Microsoft Store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商店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mac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系统有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AppStore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商店</a:t>
            </a:r>
            <a:endParaRPr lang="zh-CN" altLang="en-US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Linux</a:t>
            </a:r>
            <a:r>
              <a:rPr lang="zh-CN" altLang="en-US"/>
              <a:t>系统同样支持这两种方式，我们首先，先来学习使用：</a:t>
            </a:r>
            <a:r>
              <a:rPr lang="en-US" altLang="zh-CN"/>
              <a:t>Linux</a:t>
            </a:r>
            <a:r>
              <a:rPr lang="zh-CN" altLang="en-US"/>
              <a:t>命令行内的</a:t>
            </a:r>
            <a:r>
              <a:rPr lang="en-US" altLang="zh-CN"/>
              <a:t>”</a:t>
            </a:r>
            <a:r>
              <a:rPr lang="zh-CN" altLang="en-US"/>
              <a:t>应用商店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yum</a:t>
            </a:r>
            <a:r>
              <a:rPr lang="zh-CN" altLang="en-US"/>
              <a:t>命令安装软件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rPr lang="zh-CN" altLang="en-US"/>
              <a:t>：</a:t>
            </a:r>
            <a:r>
              <a:rPr lang="en-US" altLang="zh-CN"/>
              <a:t>RPM</a:t>
            </a:r>
            <a:r>
              <a:rPr lang="zh-CN" altLang="en-US"/>
              <a:t>包软件管理器，用于自动化安装配置</a:t>
            </a:r>
            <a:r>
              <a:rPr lang="en-US" altLang="zh-CN"/>
              <a:t>Linux</a:t>
            </a:r>
            <a:r>
              <a:rPr lang="zh-CN" altLang="en-US"/>
              <a:t>软件，并可以自动解决依赖问题。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-y</a:t>
            </a:r>
            <a:r>
              <a:rPr lang="zh-CN" altLang="en-US"/>
              <a:t>，自动确认，无需手动确认安装或卸载过程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install</a:t>
            </a:r>
            <a:r>
              <a:rPr lang="zh-CN" altLang="en-US"/>
              <a:t>：安装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remove</a:t>
            </a:r>
            <a:r>
              <a:rPr lang="zh-CN" altLang="en-US"/>
              <a:t>：卸载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search</a:t>
            </a:r>
            <a:r>
              <a:rPr lang="zh-CN" altLang="en-US"/>
              <a:t>：搜索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yum</a:t>
            </a:r>
            <a:r>
              <a:rPr lang="zh-CN" altLang="en-US">
                <a:solidFill>
                  <a:srgbClr val="FF0000"/>
                </a:solidFill>
              </a:rPr>
              <a:t>命令需要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权限哦，可以</a:t>
            </a:r>
            <a:r>
              <a:rPr lang="en-US" altLang="zh-CN">
                <a:solidFill>
                  <a:srgbClr val="FF0000"/>
                </a:solidFill>
              </a:rPr>
              <a:t>su</a:t>
            </a:r>
            <a:r>
              <a:rPr lang="zh-CN" altLang="en-US">
                <a:solidFill>
                  <a:srgbClr val="FF0000"/>
                </a:solidFill>
              </a:rPr>
              <a:t>切换到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，或使用</a:t>
            </a:r>
            <a:r>
              <a:rPr lang="en-US" altLang="zh-CN">
                <a:solidFill>
                  <a:srgbClr val="FF0000"/>
                </a:solidFill>
              </a:rPr>
              <a:t>sudo</a:t>
            </a:r>
            <a:r>
              <a:rPr lang="zh-CN" altLang="en-US">
                <a:solidFill>
                  <a:srgbClr val="FF0000"/>
                </a:solidFill>
              </a:rPr>
              <a:t>提权。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yum</a:t>
            </a:r>
            <a:r>
              <a:rPr lang="zh-CN" altLang="en-US">
                <a:solidFill>
                  <a:srgbClr val="FF0000"/>
                </a:solidFill>
              </a:rPr>
              <a:t>命令需要联网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02180"/>
            <a:ext cx="4960620" cy="281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[-y] install wget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通过</a:t>
            </a:r>
            <a:r>
              <a:rPr lang="en-US" altLang="zh-CN"/>
              <a:t>yum</a:t>
            </a:r>
            <a:r>
              <a:rPr lang="zh-CN" altLang="en-US"/>
              <a:t>命令安装</a:t>
            </a:r>
            <a:r>
              <a:rPr lang="en-US" altLang="zh-CN"/>
              <a:t>wget</a:t>
            </a:r>
            <a:r>
              <a:rPr lang="zh-CN" altLang="en-US"/>
              <a:t>程序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[-y] remove wget</a:t>
            </a:r>
            <a:r>
              <a:rPr lang="zh-CN" altLang="en-US"/>
              <a:t>，通过</a:t>
            </a:r>
            <a:r>
              <a:rPr lang="en-US" altLang="zh-CN"/>
              <a:t>yum</a:t>
            </a:r>
            <a:r>
              <a:rPr lang="zh-CN" altLang="en-US"/>
              <a:t>命令卸载</a:t>
            </a:r>
            <a:r>
              <a:rPr lang="en-US" altLang="zh-CN"/>
              <a:t>wget</a:t>
            </a:r>
            <a:r>
              <a:rPr lang="zh-CN" altLang="en-US"/>
              <a:t>命令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search wget</a:t>
            </a:r>
            <a:r>
              <a:rPr lang="zh-CN" altLang="en-US"/>
              <a:t>，通过</a:t>
            </a:r>
            <a:r>
              <a:rPr lang="en-US" altLang="zh-CN"/>
              <a:t>yum</a:t>
            </a:r>
            <a:r>
              <a:rPr lang="zh-CN" altLang="en-US"/>
              <a:t>命令，搜索是否有</a:t>
            </a:r>
            <a:r>
              <a:rPr lang="en-US" altLang="zh-CN"/>
              <a:t>wget</a:t>
            </a:r>
            <a:r>
              <a:rPr lang="zh-CN" altLang="en-US"/>
              <a:t>安装包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6152"/>
          <a:stretch>
            <a:fillRect/>
          </a:stretch>
        </p:blipFill>
        <p:spPr>
          <a:xfrm>
            <a:off x="1062355" y="2089785"/>
            <a:ext cx="4438015" cy="1208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apt</a:t>
            </a:r>
            <a:r>
              <a:t>命令</a:t>
            </a:r>
            <a:r>
              <a:rPr lang="en-US" altLang="zh-CN"/>
              <a:t> - </a:t>
            </a:r>
            <a:r>
              <a:t>扩展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前面学习的各类</a:t>
            </a:r>
            <a:r>
              <a:rPr lang="en-US" altLang="zh-CN"/>
              <a:t>Linux</a:t>
            </a:r>
            <a:r>
              <a:rPr lang="zh-CN" altLang="en-US"/>
              <a:t>命令，都是通用的。</a:t>
            </a:r>
            <a:r>
              <a:rPr lang="en-US" altLang="zh-CN"/>
              <a:t> </a:t>
            </a:r>
            <a:r>
              <a:rPr lang="zh-CN" altLang="en-US"/>
              <a:t>但是软件安装，</a:t>
            </a:r>
            <a:r>
              <a:rPr lang="en-US" altLang="zh-CN"/>
              <a:t>CentOS</a:t>
            </a:r>
            <a:r>
              <a:rPr lang="zh-CN" altLang="en-US"/>
              <a:t>系统和</a:t>
            </a:r>
            <a:r>
              <a:rPr lang="en-US" altLang="zh-CN"/>
              <a:t>Ubuntu</a:t>
            </a:r>
            <a:r>
              <a:rPr lang="zh-CN" altLang="en-US"/>
              <a:t>是使用不同的包管理器。</a:t>
            </a:r>
          </a:p>
          <a:p>
            <a:r>
              <a:rPr lang="en-US" altLang="zh-CN"/>
              <a:t>CentOS</a:t>
            </a:r>
            <a:r>
              <a:rPr lang="zh-CN" altLang="en-US"/>
              <a:t>使用</a:t>
            </a:r>
            <a:r>
              <a:rPr lang="en-US" altLang="zh-CN"/>
              <a:t>yum</a:t>
            </a:r>
            <a:r>
              <a:rPr lang="zh-CN" altLang="en-US"/>
              <a:t>管理器，</a:t>
            </a:r>
            <a:r>
              <a:rPr lang="en-US" altLang="zh-CN"/>
              <a:t>Ubuntu</a:t>
            </a:r>
            <a:r>
              <a:rPr lang="zh-CN" altLang="en-US"/>
              <a:t>使用</a:t>
            </a:r>
            <a:r>
              <a:rPr lang="en-US" altLang="zh-CN"/>
              <a:t>apt</a:t>
            </a:r>
            <a:r>
              <a:rPr lang="zh-CN" altLang="en-US"/>
              <a:t>管理器</a:t>
            </a:r>
          </a:p>
          <a:p>
            <a:r>
              <a:rPr lang="zh-CN" altLang="en-US"/>
              <a:t>通过前面学习的</a:t>
            </a:r>
            <a:r>
              <a:rPr lang="en-US" altLang="zh-CN"/>
              <a:t>WSL</a:t>
            </a:r>
            <a:r>
              <a:rPr lang="zh-CN" altLang="en-US"/>
              <a:t>环境，我们可以得到</a:t>
            </a:r>
            <a:r>
              <a:rPr lang="en-US" altLang="zh-CN"/>
              <a:t>Ubuntu</a:t>
            </a:r>
            <a:r>
              <a:rPr lang="zh-CN" altLang="en-US"/>
              <a:t>运行环境。</a:t>
            </a:r>
          </a:p>
          <a:p>
            <a:endParaRPr lang="zh-CN" altLang="en-US"/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用法和</a:t>
            </a:r>
            <a:r>
              <a:rPr lang="en-US" altLang="zh-CN"/>
              <a:t>yum</a:t>
            </a:r>
            <a:r>
              <a:rPr lang="zh-CN" altLang="en-US"/>
              <a:t>一致，同样需要</a:t>
            </a:r>
            <a:r>
              <a:rPr lang="en-US" altLang="zh-CN"/>
              <a:t>root</a:t>
            </a:r>
            <a:r>
              <a:rPr lang="zh-CN" altLang="en-US"/>
              <a:t>权限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install wget</a:t>
            </a:r>
            <a:r>
              <a:rPr lang="zh-CN" altLang="en-US"/>
              <a:t>，安装</a:t>
            </a:r>
            <a:r>
              <a:rPr lang="en-US" altLang="zh-CN"/>
              <a:t>wget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remove wget</a:t>
            </a:r>
            <a:r>
              <a:rPr lang="zh-CN" altLang="en-US"/>
              <a:t>，移除</a:t>
            </a:r>
            <a:r>
              <a:rPr lang="en-US" altLang="zh-CN"/>
              <a:t>wget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search wget</a:t>
            </a:r>
            <a:r>
              <a:rPr lang="zh-CN" altLang="en-US"/>
              <a:t>，搜索</a:t>
            </a:r>
            <a:r>
              <a:rPr lang="en-US" altLang="zh-CN"/>
              <a:t>wget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15" y="3432810"/>
            <a:ext cx="494538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CentOS</a:t>
            </a:r>
            <a:r>
              <a:rPr lang="zh-CN" altLang="en-US"/>
              <a:t>系统中，使用</a:t>
            </a:r>
            <a:r>
              <a:rPr lang="en-US" altLang="zh-CN"/>
              <a:t>yum</a:t>
            </a:r>
            <a:r>
              <a:rPr lang="zh-CN" altLang="en-US"/>
              <a:t>命令联网管理软件安装</a:t>
            </a:r>
          </a:p>
          <a:p>
            <a:pPr marL="0" indent="0">
              <a:buNone/>
            </a:pPr>
            <a:r>
              <a:rPr lang="en-US" altLang="zh-CN"/>
              <a:t>yum</a:t>
            </a:r>
            <a:r>
              <a:rPr lang="zh-CN" altLang="en-US"/>
              <a:t>语法：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Ubuntu</a:t>
            </a:r>
            <a:r>
              <a:rPr lang="zh-CN" altLang="en-US"/>
              <a:t>系统中，使用</a:t>
            </a:r>
            <a:r>
              <a:rPr lang="en-US" altLang="zh-CN"/>
              <a:t>apt</a:t>
            </a:r>
            <a:r>
              <a:rPr lang="zh-CN" altLang="en-US"/>
              <a:t>命令</a:t>
            </a:r>
            <a:r>
              <a:rPr lang="zh-CN" altLang="en-US">
                <a:sym typeface="+mn-ea"/>
              </a:rPr>
              <a:t>联网</a:t>
            </a:r>
            <a:r>
              <a:rPr lang="zh-CN" altLang="en-US"/>
              <a:t>管理软件安装</a:t>
            </a:r>
          </a:p>
          <a:p>
            <a:pPr marL="0" indent="0">
              <a:buNone/>
            </a:pPr>
            <a:r>
              <a:rPr lang="en-US" altLang="zh-CN"/>
              <a:t>apt</a:t>
            </a:r>
            <a:r>
              <a:rPr lang="zh-CN" altLang="en-US"/>
              <a:t>语法：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3329940"/>
            <a:ext cx="4960620" cy="281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4525010"/>
            <a:ext cx="494538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3576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2692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systemctl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命令控制软件的启动和关闭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systemctl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系统很多软件（内置或第三方）均支持使用</a:t>
            </a:r>
            <a:r>
              <a:rPr lang="en-US" altLang="zh-CN" dirty="0" err="1"/>
              <a:t>systemctl</a:t>
            </a:r>
            <a:r>
              <a:rPr lang="zh-CN" altLang="en-US" dirty="0"/>
              <a:t>命令控制：启动、停止、开机自启</a:t>
            </a:r>
          </a:p>
          <a:p>
            <a:r>
              <a:rPr lang="zh-CN" altLang="en-US" dirty="0"/>
              <a:t>能够被</a:t>
            </a:r>
            <a:r>
              <a:rPr lang="en-US" altLang="zh-CN" dirty="0" err="1"/>
              <a:t>systemctl</a:t>
            </a:r>
            <a:r>
              <a:rPr lang="zh-CN" altLang="en-US" dirty="0"/>
              <a:t>管理的软件，一般也称之为：服务</a:t>
            </a:r>
          </a:p>
          <a:p>
            <a:r>
              <a:rPr lang="zh-CN" altLang="en-US" dirty="0"/>
              <a:t>语法：</a:t>
            </a:r>
          </a:p>
          <a:p>
            <a:endParaRPr lang="zh-CN" altLang="en-US" sz="1200" dirty="0"/>
          </a:p>
          <a:p>
            <a:r>
              <a:rPr lang="zh-CN" altLang="en-US" dirty="0"/>
              <a:t>系统内置的服务比较多，比如：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NetworkManager，主网络服务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network</a:t>
            </a:r>
            <a:r>
              <a:rPr lang="zh-CN" altLang="en-US" dirty="0"/>
              <a:t>，副网络服务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firewalld</a:t>
            </a:r>
            <a:r>
              <a:rPr lang="zh-CN" altLang="en-US" dirty="0"/>
              <a:t>，防火墙服务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sshd</a:t>
            </a:r>
            <a:r>
              <a:rPr lang="zh-CN" altLang="en-US" dirty="0"/>
              <a:t>，</a:t>
            </a:r>
            <a:r>
              <a:rPr lang="en-US" altLang="zh-CN" dirty="0"/>
              <a:t>ssh</a:t>
            </a:r>
            <a:r>
              <a:rPr lang="zh-CN" altLang="en-US" dirty="0"/>
              <a:t>服务（</a:t>
            </a:r>
            <a:r>
              <a:rPr lang="en-US" altLang="zh-CN" dirty="0" err="1"/>
              <a:t>FinalShell</a:t>
            </a:r>
            <a:r>
              <a:rPr lang="zh-CN" altLang="en-US" dirty="0"/>
              <a:t>远程登录</a:t>
            </a:r>
            <a:r>
              <a:rPr lang="en-US" altLang="zh-CN" dirty="0"/>
              <a:t>Linux</a:t>
            </a:r>
            <a:r>
              <a:rPr lang="zh-CN" altLang="en-US" dirty="0"/>
              <a:t>使用的就是这个服务）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现在可以使用</a:t>
            </a:r>
            <a:r>
              <a:rPr lang="en-US" altLang="zh-CN" dirty="0" err="1"/>
              <a:t>systemctl</a:t>
            </a:r>
            <a:r>
              <a:rPr lang="zh-CN" altLang="en-US" dirty="0"/>
              <a:t>去尝试一下，控制这些服务的启动、关闭、自启动啦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5" y="2620645"/>
            <a:ext cx="6347460" cy="28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76845" y="2261870"/>
            <a:ext cx="2317115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start </a:t>
            </a:r>
            <a:r>
              <a:rPr lang="zh-CN" altLang="en-US" sz="1600">
                <a:sym typeface="+mn-ea"/>
              </a:rPr>
              <a:t>启动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stop </a:t>
            </a:r>
            <a:r>
              <a:rPr lang="zh-CN" altLang="en-US" sz="1600">
                <a:sym typeface="+mn-ea"/>
              </a:rPr>
              <a:t>关闭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status </a:t>
            </a:r>
            <a:r>
              <a:rPr lang="zh-CN" altLang="en-US" sz="1600">
                <a:sym typeface="+mn-ea"/>
              </a:rPr>
              <a:t>查看状态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enable </a:t>
            </a:r>
            <a:r>
              <a:rPr lang="zh-CN" altLang="en-US" sz="1600">
                <a:sym typeface="+mn-ea"/>
              </a:rPr>
              <a:t>开启开机自启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disable </a:t>
            </a:r>
            <a:r>
              <a:rPr lang="zh-CN" altLang="en-US" sz="1600">
                <a:sym typeface="+mn-ea"/>
              </a:rPr>
              <a:t>关闭开机自启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systemctl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除了内置的服务以外，部分第三方软件安装后也可以以</a:t>
            </a:r>
            <a:r>
              <a:rPr lang="en-US" altLang="zh-CN"/>
              <a:t>systemctl</a:t>
            </a:r>
            <a:r>
              <a:rPr lang="zh-CN" altLang="en-US"/>
              <a:t>进行控制。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yum install -y ntp</a:t>
            </a:r>
            <a:r>
              <a:rPr lang="zh-CN" altLang="en-US"/>
              <a:t>，安装</a:t>
            </a:r>
            <a:r>
              <a:rPr lang="en-US" altLang="zh-CN"/>
              <a:t>ntp</a:t>
            </a:r>
            <a:r>
              <a:rPr lang="zh-CN" altLang="en-US"/>
              <a:t>软件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可以通过</a:t>
            </a:r>
            <a:r>
              <a:rPr lang="en-US" altLang="zh-CN"/>
              <a:t>ntpd</a:t>
            </a:r>
            <a:r>
              <a:rPr lang="zh-CN" altLang="en-US"/>
              <a:t>服务名，配合</a:t>
            </a:r>
            <a:r>
              <a:rPr lang="en-US" altLang="zh-CN"/>
              <a:t>systemctl</a:t>
            </a:r>
            <a:r>
              <a:rPr lang="zh-CN" altLang="en-US"/>
              <a:t>进行控制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yum install -y httpd</a:t>
            </a:r>
            <a:r>
              <a:rPr lang="zh-CN" altLang="en-US"/>
              <a:t>，安装</a:t>
            </a:r>
            <a:r>
              <a:rPr lang="en-US" altLang="zh-CN"/>
              <a:t>apache</a:t>
            </a:r>
            <a:r>
              <a:rPr lang="zh-CN" altLang="en-US"/>
              <a:t>服务器软件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可以通过</a:t>
            </a:r>
            <a:r>
              <a:rPr lang="en-US" altLang="zh-CN"/>
              <a:t>httpd</a:t>
            </a:r>
            <a:r>
              <a:rPr lang="zh-CN" altLang="en-US"/>
              <a:t>服务名，配合</a:t>
            </a:r>
            <a:r>
              <a:rPr lang="en-US" altLang="zh-CN"/>
              <a:t>systemctl</a:t>
            </a:r>
            <a:r>
              <a:rPr lang="zh-CN" altLang="en-US"/>
              <a:t>进行控制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部分软件安装后没有自动集成到</a:t>
            </a:r>
            <a:r>
              <a:rPr lang="en-US" altLang="zh-CN">
                <a:solidFill>
                  <a:srgbClr val="FF0000"/>
                </a:solidFill>
              </a:rPr>
              <a:t>systemctl</a:t>
            </a:r>
            <a:r>
              <a:rPr lang="zh-CN" altLang="en-US">
                <a:solidFill>
                  <a:srgbClr val="FF0000"/>
                </a:solidFill>
              </a:rPr>
              <a:t>中，我们可以手动添加。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这部分内容在后续章节和大家详细讲解。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systemctl</a:t>
            </a:r>
            <a:r>
              <a:rPr lang="zh-CN" altLang="en-US"/>
              <a:t>命令的作用是？</a:t>
            </a:r>
          </a:p>
          <a:p>
            <a:pPr marL="0" indent="0">
              <a:buNone/>
            </a:pPr>
            <a:r>
              <a:rPr lang="zh-CN" altLang="en-US" sz="1400"/>
              <a:t>可以控制软件（服务）的启动、关闭、开机自启动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系统内置服务均可被</a:t>
            </a:r>
            <a:r>
              <a:rPr lang="en-US" altLang="zh-CN" sz="1400"/>
              <a:t>systemctl</a:t>
            </a:r>
            <a:r>
              <a:rPr lang="zh-CN" altLang="en-US" sz="1400"/>
              <a:t>控制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第三方软件，如果自动注册了可以被</a:t>
            </a:r>
            <a:r>
              <a:rPr lang="en-US" altLang="zh-CN" sz="1400"/>
              <a:t>systemctl</a:t>
            </a:r>
            <a:r>
              <a:rPr lang="zh-CN" altLang="en-US" sz="1400"/>
              <a:t>控制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第三方软件，如果没有自动注册，可以手动注册（后续学习）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语法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95" y="4914900"/>
            <a:ext cx="6347460" cy="281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8745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命令创建软连接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ln</a:t>
            </a:r>
            <a:r>
              <a:t>命令创建软连接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在系统中创建软链接，可以将文件、文件夹链接到其它位置。</a:t>
            </a:r>
          </a:p>
          <a:p>
            <a:r>
              <a:rPr lang="zh-CN" altLang="en-US"/>
              <a:t>类似</a:t>
            </a:r>
            <a:r>
              <a:rPr lang="en-US" altLang="zh-CN"/>
              <a:t>Windows</a:t>
            </a:r>
            <a:r>
              <a:rPr lang="zh-CN" altLang="en-US"/>
              <a:t>系统中的《快捷方式》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-s</a:t>
            </a:r>
            <a:r>
              <a:rPr lang="zh-CN" altLang="en-US"/>
              <a:t>选项，创建软连接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：被链接的文件或文件夹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2</a:t>
            </a:r>
            <a:r>
              <a:rPr lang="zh-CN" altLang="en-US"/>
              <a:t>：要链接去的目的地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实例：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ln -s /etc/yum.conf ~/yum.conf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ln -s /etc/yum ~/yum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2589530"/>
            <a:ext cx="1874520" cy="320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5364480"/>
            <a:ext cx="6987540" cy="388620"/>
          </a:xfrm>
          <a:prstGeom prst="rect">
            <a:avLst/>
          </a:prstGeom>
        </p:spPr>
      </p:pic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105" y="4834255"/>
            <a:ext cx="2078990" cy="2078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什么是软连接？</a:t>
            </a:r>
          </a:p>
          <a:p>
            <a:pPr marL="0" indent="0">
              <a:buNone/>
            </a:pPr>
            <a:r>
              <a:rPr lang="zh-CN" altLang="en-US" sz="1400"/>
              <a:t>可以将文件、文件夹链接到其它位置</a:t>
            </a:r>
          </a:p>
          <a:p>
            <a:pPr marL="0" indent="0">
              <a:buNone/>
            </a:pPr>
            <a:r>
              <a:rPr lang="zh-CN" altLang="en-US" sz="1400"/>
              <a:t>链接只是一个指向，并不是物理移动，类似</a:t>
            </a:r>
            <a:r>
              <a:rPr lang="en-US" altLang="zh-CN" sz="1400"/>
              <a:t>Windows</a:t>
            </a:r>
            <a:r>
              <a:rPr lang="zh-CN" altLang="en-US" sz="1400"/>
              <a:t>系统的快捷方式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软连接的使用语法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4549140"/>
            <a:ext cx="1874520" cy="320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4907915"/>
            <a:ext cx="2305685" cy="763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4028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date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命令查看日期时间</a:t>
            </a:r>
            <a:endParaRPr lang="zh-CN" altLang="en-US" sz="2000" b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掌握修改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系统的时区</a:t>
            </a:r>
          </a:p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ntp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进行时间同步和校准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掌握各类实用小技巧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强制停止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退出、登出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历史命令搜索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光标移动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date</a:t>
            </a:r>
            <a:r>
              <a:rPr lang="zh-CN" altLang="en-US"/>
              <a:t>命令可以在命令行中查看系统的时间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 </a:t>
            </a:r>
            <a:r>
              <a:rPr lang="zh-CN" altLang="en-US"/>
              <a:t>按照给定的字符串显示日期，一般用于日期计算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格式化字符串：通过特定的字符串标记，来控制显示的日期格式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%Y   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%y   年份后两位数字 (00..99)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%m   月份 (01..12)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%d   日 (01..31)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%H   小时 (00..23)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%M   分钟 (00..59)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%S   秒 (00..60)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%s   自 1970-01-01 00:00:00 UTC 到现在的秒数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224405"/>
            <a:ext cx="2590800" cy="236220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215" y="5052695"/>
            <a:ext cx="16510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date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date</a:t>
            </a:r>
            <a:r>
              <a:rPr lang="zh-CN" altLang="en-US"/>
              <a:t>命令本体，无选项，直接查看时间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可以看到这个格式非常的不习惯。我们可以通过格式化字符串自定义显示格式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按照</a:t>
            </a:r>
            <a:r>
              <a:rPr lang="en-US" altLang="zh-CN"/>
              <a:t>2022-01-01</a:t>
            </a:r>
            <a:r>
              <a:rPr lang="zh-CN" altLang="en-US"/>
              <a:t>的格式显示日期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按照</a:t>
            </a:r>
            <a:r>
              <a:rPr lang="en-US" altLang="zh-CN"/>
              <a:t>2022-01-01 10:00:00</a:t>
            </a:r>
            <a:r>
              <a:rPr lang="zh-CN" altLang="en-US"/>
              <a:t>的格式显示日期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如上，由于中间带有空格，所以使用双引号包围格式化字符串，作为整体。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2065655"/>
            <a:ext cx="3520440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" y="3364230"/>
            <a:ext cx="3154680" cy="39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55" y="4136390"/>
            <a:ext cx="4244340" cy="1097280"/>
          </a:xfrm>
          <a:prstGeom prst="rect">
            <a:avLst/>
          </a:prstGeom>
        </p:spPr>
      </p:pic>
      <p:pic>
        <p:nvPicPr>
          <p:cNvPr id="7" name="图片 6" descr="01 (4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805" y="5003800"/>
            <a:ext cx="16852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t>命令进行日期加减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</a:t>
            </a:r>
            <a:r>
              <a:rPr lang="zh-CN" altLang="en-US"/>
              <a:t>选项，可以按照给定的字符串显示日期，一般用于日期计算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其中支持的时间标记为：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year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年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month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day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hour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小时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minute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second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秒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-d选项可以和 格式化字符串配合一起使用哦</a:t>
            </a:r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85" y="2131695"/>
            <a:ext cx="2446020" cy="906780"/>
          </a:xfrm>
          <a:prstGeom prst="rect">
            <a:avLst/>
          </a:prstGeom>
        </p:spPr>
      </p:pic>
      <p:pic>
        <p:nvPicPr>
          <p:cNvPr id="7" name="图片 6" descr="01 (4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725" y="4606290"/>
            <a:ext cx="2099310" cy="20993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Linux</a:t>
            </a:r>
            <a:r>
              <a:t>时区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细心的同学可能会发现，通过</a:t>
            </a:r>
            <a:r>
              <a:rPr lang="en-US" altLang="zh-CN"/>
              <a:t>date</a:t>
            </a:r>
            <a:r>
              <a:rPr lang="zh-CN" altLang="en-US"/>
              <a:t>查看的日期时间是不准确的，这是因为：系统默认时区非中国的东八区。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权限，执行如下命令</a:t>
            </a:r>
            <a:r>
              <a:rPr lang="zh-CN" altLang="en-US"/>
              <a:t>，修改时区为东八区时区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将系统自带的</a:t>
            </a:r>
            <a:r>
              <a:rPr lang="en-US" altLang="zh-CN"/>
              <a:t>localtime</a:t>
            </a:r>
            <a:r>
              <a:rPr lang="zh-CN" altLang="en-US"/>
              <a:t>文件删除，并将</a:t>
            </a:r>
            <a:r>
              <a:rPr lang="en-US" altLang="zh-CN"/>
              <a:t>/usr/share/zoneinfo/Asia/Shanghai</a:t>
            </a:r>
            <a:r>
              <a:rPr lang="zh-CN" altLang="en-US"/>
              <a:t>文件链接为</a:t>
            </a:r>
            <a:r>
              <a:rPr lang="en-US" altLang="zh-CN"/>
              <a:t>localtime</a:t>
            </a:r>
            <a:r>
              <a:rPr lang="zh-CN" altLang="en-US"/>
              <a:t>文件即可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3010535"/>
            <a:ext cx="6644640" cy="533400"/>
          </a:xfrm>
          <a:prstGeom prst="rect">
            <a:avLst/>
          </a:prstGeom>
        </p:spPr>
      </p:pic>
      <p:pic>
        <p:nvPicPr>
          <p:cNvPr id="5" name="图片 4" descr="01 (4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245" y="503174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ntp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</a:t>
            </a:r>
            <a:r>
              <a:rPr lang="en-US" altLang="zh-CN"/>
              <a:t>ntp</a:t>
            </a:r>
            <a:r>
              <a:rPr lang="zh-CN" altLang="en-US"/>
              <a:t>程序自动校准系统时间</a:t>
            </a:r>
          </a:p>
          <a:p>
            <a:r>
              <a:rPr lang="zh-CN" altLang="en-US"/>
              <a:t>安装</a:t>
            </a:r>
            <a:r>
              <a:rPr lang="en-US" altLang="zh-CN"/>
              <a:t>ntp</a:t>
            </a:r>
            <a:r>
              <a:rPr lang="zh-CN" altLang="en-US"/>
              <a:t>：</a:t>
            </a:r>
            <a:r>
              <a:rPr lang="en-US" altLang="zh-CN"/>
              <a:t>yum -y install ntp</a:t>
            </a:r>
          </a:p>
          <a:p>
            <a:r>
              <a:rPr lang="zh-CN" altLang="en-US"/>
              <a:t>启动并设置开机自启：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systemctl start ntpd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systemctl enable ntpd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</a:t>
            </a:r>
            <a:r>
              <a:rPr lang="en-US" altLang="zh-CN"/>
              <a:t>ntpd</a:t>
            </a:r>
            <a:r>
              <a:rPr lang="zh-CN" altLang="en-US"/>
              <a:t>启动后会定期的帮助我们</a:t>
            </a:r>
            <a:r>
              <a:rPr lang="zh-CN" altLang="en-US">
                <a:solidFill>
                  <a:srgbClr val="FF0000"/>
                </a:solidFill>
              </a:rPr>
              <a:t>联网</a:t>
            </a:r>
            <a:r>
              <a:rPr lang="zh-CN" altLang="en-US"/>
              <a:t>校准系统的时间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也可以手动校准（</a:t>
            </a:r>
            <a:r>
              <a:rPr lang="zh-CN" altLang="en-US">
                <a:solidFill>
                  <a:srgbClr val="FF0000"/>
                </a:solidFill>
              </a:rPr>
              <a:t>需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</a:t>
            </a:r>
            <a:r>
              <a:rPr lang="zh-CN" altLang="en-US"/>
              <a:t>）：</a:t>
            </a:r>
            <a:r>
              <a:rPr lang="en-US" altLang="zh-CN"/>
              <a:t>ntpdate -u ntp.aliyun.com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通过阿里云提供的服务网址配合</a:t>
            </a:r>
            <a:r>
              <a:rPr lang="en-US" altLang="zh-CN"/>
              <a:t>ntpdate</a:t>
            </a:r>
            <a:r>
              <a:rPr lang="zh-CN" altLang="en-US"/>
              <a:t>（安装</a:t>
            </a:r>
            <a:r>
              <a:rPr lang="en-US" altLang="zh-CN"/>
              <a:t>ntp</a:t>
            </a:r>
            <a:r>
              <a:rPr lang="zh-CN" altLang="en-US"/>
              <a:t>后会附带这个命令）命令自动校准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5384165"/>
            <a:ext cx="8031480" cy="434340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775" y="5229225"/>
            <a:ext cx="1453515" cy="14535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date</a:t>
            </a:r>
            <a:r>
              <a:rPr lang="zh-CN" altLang="en-US"/>
              <a:t>命令的作用和用法</a:t>
            </a:r>
          </a:p>
          <a:p>
            <a:pPr marL="0" indent="0">
              <a:buNone/>
            </a:pPr>
            <a:r>
              <a:rPr lang="en-US" altLang="zh-CN" sz="1400"/>
              <a:t>date</a:t>
            </a:r>
            <a:r>
              <a:rPr lang="zh-CN" altLang="en-US" sz="1400"/>
              <a:t>命令可以查看日期时间，并可以格式化显示形式以及做日期计算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如何修改</a:t>
            </a:r>
            <a:r>
              <a:rPr lang="en-US" altLang="zh-CN"/>
              <a:t>Linux</a:t>
            </a:r>
            <a:r>
              <a:rPr lang="zh-CN" altLang="en-US"/>
              <a:t>时区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ntp</a:t>
            </a:r>
            <a:r>
              <a:rPr lang="zh-CN" altLang="en-US"/>
              <a:t>的作用</a:t>
            </a:r>
          </a:p>
          <a:p>
            <a:pPr marL="0" indent="0">
              <a:buNone/>
            </a:pPr>
            <a:r>
              <a:rPr lang="zh-CN" altLang="en-US" sz="1400"/>
              <a:t>可以自动联网同步时间，也可以通过</a:t>
            </a:r>
            <a:r>
              <a:rPr lang="en-US" altLang="zh-CN" sz="1400"/>
              <a:t>ntpdate -u ntp.aliyun.com</a:t>
            </a:r>
            <a:r>
              <a:rPr lang="zh-CN" altLang="en-US" sz="1400"/>
              <a:t>手动校准时间</a:t>
            </a:r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2211705"/>
            <a:ext cx="2590800" cy="23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040" y="2211705"/>
            <a:ext cx="2757805" cy="1537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80" y="4394835"/>
            <a:ext cx="664464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946400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061200" y="2668905"/>
            <a:ext cx="2534920" cy="932180"/>
            <a:chOff x="11247" y="4684"/>
            <a:chExt cx="3992" cy="1468"/>
          </a:xfrm>
        </p:grpSpPr>
        <p:sp>
          <p:nvSpPr>
            <p:cNvPr id="3" name="左大括号 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32" y="4684"/>
              <a:ext cx="184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和主机名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432" y="5621"/>
              <a:ext cx="280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虚拟机配置固定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掌握什么是主机名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掌握什么是域名解析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每一台联网的电脑都会有一个地址，用于和其它计算机进行通讯</a:t>
            </a:r>
          </a:p>
          <a:p>
            <a:r>
              <a:rPr lang="en-US" altLang="zh-CN"/>
              <a:t>IP</a:t>
            </a:r>
            <a:r>
              <a:rPr lang="zh-CN" altLang="en-US"/>
              <a:t>地址主要有</a:t>
            </a:r>
            <a:r>
              <a:rPr lang="en-US" altLang="zh-CN"/>
              <a:t>2</a:t>
            </a:r>
            <a:r>
              <a:rPr lang="zh-CN" altLang="en-US"/>
              <a:t>个版本，</a:t>
            </a:r>
            <a:r>
              <a:rPr lang="en-US" altLang="zh-CN"/>
              <a:t>V4</a:t>
            </a:r>
            <a:r>
              <a:rPr lang="zh-CN" altLang="en-US"/>
              <a:t>版本和</a:t>
            </a:r>
            <a:r>
              <a:rPr lang="en-US" altLang="zh-CN"/>
              <a:t>V6</a:t>
            </a:r>
            <a:r>
              <a:rPr lang="zh-CN" altLang="en-US"/>
              <a:t>版本（</a:t>
            </a:r>
            <a:r>
              <a:rPr lang="en-US" altLang="zh-CN"/>
              <a:t>V6</a:t>
            </a:r>
            <a:r>
              <a:rPr lang="zh-CN" altLang="en-US"/>
              <a:t>很少用，课程暂不涉及）</a:t>
            </a:r>
          </a:p>
          <a:p>
            <a:r>
              <a:rPr lang="en-US" altLang="zh-CN"/>
              <a:t>IPv4</a:t>
            </a:r>
            <a:r>
              <a:rPr lang="zh-CN" altLang="en-US"/>
              <a:t>版本的地址格式是：</a:t>
            </a:r>
            <a:r>
              <a:rPr lang="en-US" altLang="zh-CN"/>
              <a:t>a.b.c.d</a:t>
            </a:r>
            <a:r>
              <a:rPr lang="zh-CN" altLang="en-US"/>
              <a:t>，其中</a:t>
            </a:r>
            <a:r>
              <a:rPr lang="en-US" altLang="zh-CN"/>
              <a:t>abcd</a:t>
            </a:r>
            <a:r>
              <a:rPr lang="zh-CN" altLang="en-US"/>
              <a:t>表示</a:t>
            </a:r>
            <a:r>
              <a:rPr lang="en-US" altLang="zh-CN"/>
              <a:t>0~255</a:t>
            </a:r>
            <a:r>
              <a:rPr lang="zh-CN" altLang="en-US"/>
              <a:t>的数字，如</a:t>
            </a:r>
            <a:r>
              <a:rPr lang="en-US" altLang="zh-CN"/>
              <a:t>192.168.88.101</a:t>
            </a:r>
            <a:r>
              <a:rPr lang="zh-CN" altLang="en-US"/>
              <a:t>就是一个标准的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endParaRPr lang="zh-CN" altLang="en-US"/>
          </a:p>
          <a:p>
            <a:r>
              <a:rPr lang="zh-CN" altLang="en-US"/>
              <a:t>可以通过命令：</a:t>
            </a:r>
            <a:r>
              <a:rPr lang="en-US" altLang="zh-CN"/>
              <a:t>ifconfig</a:t>
            </a:r>
            <a:r>
              <a:rPr lang="zh-CN" altLang="en-US"/>
              <a:t>，查看本机的</a:t>
            </a:r>
            <a:r>
              <a:rPr lang="en-US" altLang="zh-CN"/>
              <a:t>ip</a:t>
            </a:r>
            <a:r>
              <a:rPr lang="zh-CN" altLang="en-US"/>
              <a:t>地址，如无法使用</a:t>
            </a:r>
            <a:r>
              <a:rPr lang="en-US" altLang="zh-CN"/>
              <a:t>ifconfig</a:t>
            </a:r>
            <a:r>
              <a:rPr lang="zh-CN" altLang="en-US"/>
              <a:t>命令，可以安装：</a:t>
            </a:r>
            <a:r>
              <a:rPr lang="en-US" altLang="zh-CN"/>
              <a:t>yum -y install net-tools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3770630"/>
            <a:ext cx="7315200" cy="2011680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185" y="5073015"/>
            <a:ext cx="158813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特殊</a:t>
            </a:r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除了标准的</a:t>
            </a:r>
            <a:r>
              <a:rPr lang="en-US" altLang="zh-CN"/>
              <a:t>IP</a:t>
            </a:r>
            <a:r>
              <a:rPr lang="zh-CN" altLang="en-US"/>
              <a:t>地址以外，还有几个特殊的</a:t>
            </a:r>
            <a:r>
              <a:rPr lang="en-US" altLang="zh-CN"/>
              <a:t>IP</a:t>
            </a:r>
            <a:r>
              <a:rPr lang="zh-CN" altLang="en-US"/>
              <a:t>地址需要我们了解：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127.0.0.1</a:t>
            </a:r>
            <a:r>
              <a:rPr lang="zh-CN" altLang="en-US"/>
              <a:t>，这个</a:t>
            </a:r>
            <a:r>
              <a:rPr lang="en-US" altLang="zh-CN"/>
              <a:t>IP</a:t>
            </a:r>
            <a:r>
              <a:rPr lang="zh-CN" altLang="en-US"/>
              <a:t>地址用于指代本机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0.0.0.0</a:t>
            </a:r>
            <a:r>
              <a:rPr lang="zh-CN" altLang="en-US"/>
              <a:t>，特殊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可以用于指代本机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可以在端口绑定中用来确定绑定关系（后续讲解）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在一些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地址限制中，表示所有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的意思，如放行规则设置为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0.0.0.0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，表示允许任意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访问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5" y="2890520"/>
            <a:ext cx="3230880" cy="1751330"/>
          </a:xfrm>
          <a:prstGeom prst="rect">
            <a:avLst/>
          </a:prstGeom>
        </p:spPr>
      </p:pic>
      <p:pic>
        <p:nvPicPr>
          <p:cNvPr id="8" name="图片 7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0" y="4751070"/>
            <a:ext cx="1896745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ctrl + c </a:t>
            </a:r>
            <a:r>
              <a:t>强制停止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某些程序的运行，如果想要强制停止它，可以使用快捷键</a:t>
            </a:r>
            <a:r>
              <a:rPr lang="en-US" altLang="zh-CN"/>
              <a:t>ctrl +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命令输入错误，也可以通过快捷键</a:t>
            </a:r>
            <a:r>
              <a:rPr lang="en-US" altLang="zh-CN"/>
              <a:t>ctrl + c</a:t>
            </a:r>
            <a:r>
              <a:rPr lang="zh-CN" altLang="en-US"/>
              <a:t>，退出当前输入，重新输入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0455" y="2108200"/>
            <a:ext cx="265938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3422015"/>
            <a:ext cx="3627120" cy="4419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主机名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每一台电脑除了对外联络地址（</a:t>
            </a:r>
            <a:r>
              <a:rPr lang="en-US" altLang="zh-CN"/>
              <a:t>IP</a:t>
            </a:r>
            <a:r>
              <a:rPr lang="zh-CN" altLang="en-US"/>
              <a:t>地址）以外，也可以有一个名字，称之为主机名</a:t>
            </a:r>
          </a:p>
          <a:p>
            <a:r>
              <a:rPr lang="zh-CN" altLang="en-US"/>
              <a:t>无论是</a:t>
            </a:r>
            <a:r>
              <a:rPr lang="en-US" altLang="zh-CN"/>
              <a:t>Windows</a:t>
            </a:r>
            <a:r>
              <a:rPr lang="zh-CN" altLang="en-US"/>
              <a:t>或</a:t>
            </a:r>
            <a:r>
              <a:rPr lang="en-US" altLang="zh-CN"/>
              <a:t>Linux</a:t>
            </a:r>
            <a:r>
              <a:rPr lang="zh-CN" altLang="en-US"/>
              <a:t>系统，都可以给系统设置主机名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Windows</a:t>
            </a:r>
            <a:r>
              <a:rPr lang="zh-CN" altLang="en-US"/>
              <a:t>系统主机名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系统主机名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3345815"/>
            <a:ext cx="4163060" cy="1348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997450"/>
            <a:ext cx="2407920" cy="457200"/>
          </a:xfrm>
          <a:prstGeom prst="rect">
            <a:avLst/>
          </a:prstGeom>
        </p:spPr>
      </p:pic>
      <p:pic>
        <p:nvPicPr>
          <p:cNvPr id="8" name="图片 7" descr="01 (5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560" y="4795520"/>
            <a:ext cx="18516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t>中修改主机名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可以使用命令：</a:t>
            </a:r>
            <a:r>
              <a:rPr lang="en-US" altLang="zh-CN" dirty="0"/>
              <a:t>hostname</a:t>
            </a:r>
            <a:r>
              <a:rPr lang="zh-CN" altLang="en-US" dirty="0"/>
              <a:t>查看主机名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可以使用命令：</a:t>
            </a:r>
            <a:r>
              <a:rPr lang="en-US" altLang="zh-CN" dirty="0" err="1"/>
              <a:t>hostnamectl</a:t>
            </a:r>
            <a:r>
              <a:rPr lang="en-US" altLang="zh-CN" dirty="0"/>
              <a:t> set-hostname </a:t>
            </a:r>
            <a:r>
              <a:rPr lang="zh-CN" altLang="en-US" dirty="0"/>
              <a:t>主机名，修改主机名（需</a:t>
            </a:r>
            <a:r>
              <a:rPr lang="en-US" altLang="zh-CN" dirty="0"/>
              <a:t>root</a:t>
            </a:r>
            <a:r>
              <a:rPr lang="zh-CN" altLang="en-US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重新登录</a:t>
            </a:r>
            <a:r>
              <a:rPr lang="en-US" altLang="zh-CN" dirty="0" err="1"/>
              <a:t>FinalShell</a:t>
            </a:r>
            <a:r>
              <a:rPr lang="zh-CN" altLang="en-US" dirty="0"/>
              <a:t>即可看到主机名已经正确显示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3445510"/>
            <a:ext cx="4602480" cy="64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591685"/>
            <a:ext cx="1897380" cy="243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2140585"/>
            <a:ext cx="2407920" cy="457200"/>
          </a:xfrm>
          <a:prstGeom prst="rect">
            <a:avLst/>
          </a:prstGeom>
        </p:spPr>
      </p:pic>
      <p:pic>
        <p:nvPicPr>
          <p:cNvPr id="8" name="图片 7" descr="01 (12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355" y="5328285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域名解析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地址实在是难以记忆，有没有什么办法可以通过主机名或替代的字符地址去代替数字化的</a:t>
            </a:r>
            <a:r>
              <a:rPr lang="en-US" altLang="zh-CN"/>
              <a:t>IP</a:t>
            </a:r>
            <a:r>
              <a:rPr lang="zh-CN" altLang="en-US"/>
              <a:t>地址呢？</a:t>
            </a:r>
          </a:p>
          <a:p>
            <a:r>
              <a:rPr lang="zh-CN" altLang="en-US"/>
              <a:t>实际上，我们一直都是通过字符化的地址去访问服务器，很少指定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r>
              <a:rPr lang="zh-CN" altLang="en-US"/>
              <a:t>比如，我们在浏览器内打开：</a:t>
            </a:r>
            <a:r>
              <a:rPr lang="en-US" altLang="zh-CN"/>
              <a:t>www.baidu.com</a:t>
            </a:r>
            <a:r>
              <a:rPr lang="zh-CN" altLang="en-US"/>
              <a:t>，会打开百度的网址</a:t>
            </a:r>
          </a:p>
          <a:p>
            <a:r>
              <a:rPr lang="zh-CN" altLang="en-US"/>
              <a:t>其中，</a:t>
            </a:r>
            <a:r>
              <a:rPr lang="en-US" altLang="zh-CN"/>
              <a:t>www.baidu.com</a:t>
            </a:r>
            <a:r>
              <a:rPr lang="zh-CN" altLang="en-US"/>
              <a:t>，是百度的网址，我们称之为：域名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389630"/>
            <a:ext cx="2148840" cy="214884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732405" y="3432175"/>
            <a:ext cx="8804275" cy="25704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不是说通过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地址才能访问服务器吗？</a:t>
            </a:r>
          </a:p>
          <a:p>
            <a:r>
              <a:rPr lang="zh-CN" altLang="en-US">
                <a:solidFill>
                  <a:srgbClr val="FF0000"/>
                </a:solidFill>
              </a:rPr>
              <a:t>为什么域名这一串好记的字符，也可以呢？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这一切，都是域名解析帮助我们解决的。</a:t>
            </a:r>
          </a:p>
        </p:txBody>
      </p:sp>
      <p:pic>
        <p:nvPicPr>
          <p:cNvPr id="7" name="图片 6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域名解析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/>
              <a:t>www.baidu.com</a:t>
            </a:r>
            <a:r>
              <a:rPr lang="zh-CN" altLang="en-US" dirty="0"/>
              <a:t>的流程如下：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即：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先查看本机的记录（私人地址本）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Windows</a:t>
            </a:r>
            <a:r>
              <a:rPr lang="zh-CN" altLang="en-US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看：C:\Windows\System32\drivers\etc</a:t>
            </a:r>
            <a:r>
              <a:rPr lang="en-US" altLang="zh-CN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\hosts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Linux</a:t>
            </a:r>
            <a:r>
              <a:rPr lang="zh-CN" altLang="en-US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看：</a:t>
            </a:r>
            <a:r>
              <a:rPr lang="en-US" altLang="zh-CN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</a:t>
            </a:r>
            <a:r>
              <a:rPr lang="en-US" altLang="zh-CN" sz="1600" b="0" dirty="0" err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etc</a:t>
            </a:r>
            <a:r>
              <a:rPr lang="en-US" altLang="zh-CN" sz="1600" b="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/hosts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0" dirty="0"/>
              <a:t>再联网去DNS服务器（如</a:t>
            </a:r>
            <a:r>
              <a:rPr lang="en-US" altLang="zh-CN" sz="1600" b="0" dirty="0"/>
              <a:t>114.114.114.114</a:t>
            </a:r>
            <a:r>
              <a:rPr lang="zh-CN" altLang="en-US" sz="1600" b="0" dirty="0"/>
              <a:t>，</a:t>
            </a:r>
            <a:r>
              <a:rPr lang="en-US" altLang="zh-CN" sz="1600" b="0" dirty="0"/>
              <a:t>8.8.8.8</a:t>
            </a:r>
            <a:r>
              <a:rPr lang="zh-CN" altLang="en-US" sz="1600" b="0" dirty="0"/>
              <a:t>等）询问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42795"/>
            <a:ext cx="7894320" cy="2614295"/>
          </a:xfrm>
          <a:prstGeom prst="rect">
            <a:avLst/>
          </a:prstGeom>
        </p:spPr>
      </p:pic>
      <p:pic>
        <p:nvPicPr>
          <p:cNvPr id="8" name="图片 7" descr="01 (14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65" y="5024755"/>
            <a:ext cx="162687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配置主机名映射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比如，我们</a:t>
            </a:r>
            <a:r>
              <a:rPr lang="en-US" altLang="zh-CN"/>
              <a:t>FinalShell</a:t>
            </a:r>
            <a:r>
              <a:rPr lang="zh-CN" altLang="en-US"/>
              <a:t>是通过</a:t>
            </a:r>
            <a:r>
              <a:rPr lang="en-US" altLang="zh-CN"/>
              <a:t>IP</a:t>
            </a:r>
            <a:r>
              <a:rPr lang="zh-CN" altLang="en-US"/>
              <a:t>地址连接到的</a:t>
            </a:r>
            <a:r>
              <a:rPr lang="en-US" altLang="zh-CN"/>
              <a:t>Linux</a:t>
            </a:r>
            <a:r>
              <a:rPr lang="zh-CN" altLang="en-US"/>
              <a:t>服务器，那有没有可能通过域名（主机名）连接呢？</a:t>
            </a:r>
          </a:p>
          <a:p>
            <a:endParaRPr lang="zh-CN" altLang="en-US"/>
          </a:p>
          <a:p>
            <a:r>
              <a:rPr lang="zh-CN" altLang="en-US"/>
              <a:t>可以，我们只需要在</a:t>
            </a:r>
            <a:r>
              <a:rPr lang="en-US" altLang="zh-CN"/>
              <a:t>Windows</a:t>
            </a:r>
            <a:r>
              <a:rPr lang="zh-CN" altLang="en-US"/>
              <a:t>系统的：C:\Windows\System32\drivers\etc</a:t>
            </a:r>
            <a:r>
              <a:rPr lang="en-US" altLang="zh-CN"/>
              <a:t>\hosts</a:t>
            </a:r>
            <a:r>
              <a:rPr lang="zh-CN" altLang="en-US"/>
              <a:t>文件中配置记录即可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14015"/>
            <a:ext cx="2954655" cy="303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5" y="2844800"/>
            <a:ext cx="2270760" cy="3169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5" y="2935605"/>
            <a:ext cx="4754880" cy="298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330" y="2935605"/>
            <a:ext cx="6149340" cy="3319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370" y="3034665"/>
            <a:ext cx="3477260" cy="3121660"/>
          </a:xfrm>
          <a:prstGeom prst="rect">
            <a:avLst/>
          </a:prstGeom>
        </p:spPr>
      </p:pic>
      <p:pic>
        <p:nvPicPr>
          <p:cNvPr id="9" name="图片 8" descr="01 (135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IP</a:t>
            </a:r>
            <a:r>
              <a:rPr lang="zh-CN" altLang="en-US"/>
              <a:t>地址，有什么作用？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IP</a:t>
            </a:r>
            <a:r>
              <a:rPr lang="zh-CN" altLang="en-US" sz="1400"/>
              <a:t>地址是联网计算机的网络地址，用于在网络中进行定位</a:t>
            </a:r>
          </a:p>
          <a:p>
            <a:pPr marL="0" indent="0">
              <a:buNone/>
            </a:pPr>
            <a:r>
              <a:rPr lang="zh-CN" altLang="en-US" sz="1400"/>
              <a:t>格式是：</a:t>
            </a:r>
            <a:r>
              <a:rPr lang="en-US" altLang="zh-CN" sz="1400"/>
              <a:t>a.b.c.d</a:t>
            </a:r>
            <a:r>
              <a:rPr lang="zh-CN" altLang="en-US" sz="1400"/>
              <a:t>，其中</a:t>
            </a:r>
            <a:r>
              <a:rPr lang="en-US" altLang="zh-CN" sz="1400"/>
              <a:t>abcd</a:t>
            </a:r>
            <a:r>
              <a:rPr lang="zh-CN" altLang="en-US" sz="1400"/>
              <a:t>是</a:t>
            </a:r>
            <a:r>
              <a:rPr lang="en-US" altLang="zh-CN" sz="1400"/>
              <a:t>0~255</a:t>
            </a:r>
            <a:r>
              <a:rPr lang="zh-CN" altLang="en-US" sz="1400"/>
              <a:t>的数字</a:t>
            </a:r>
          </a:p>
          <a:p>
            <a:pPr marL="0" indent="0">
              <a:buNone/>
            </a:pPr>
            <a:r>
              <a:rPr lang="zh-CN" altLang="en-US" sz="1400"/>
              <a:t>特殊</a:t>
            </a:r>
            <a:r>
              <a:rPr lang="en-US" altLang="zh-CN" sz="1400"/>
              <a:t>IP</a:t>
            </a:r>
            <a:r>
              <a:rPr lang="zh-CN" altLang="en-US" sz="1400"/>
              <a:t>有：</a:t>
            </a:r>
            <a:r>
              <a:rPr lang="en-US" altLang="zh-CN" sz="1400"/>
              <a:t>127.0.0.1</a:t>
            </a:r>
            <a:r>
              <a:rPr lang="zh-CN" altLang="en-US" sz="1400"/>
              <a:t>，本地回环</a:t>
            </a:r>
            <a:r>
              <a:rPr lang="en-US" altLang="zh-CN" sz="1400"/>
              <a:t>IP</a:t>
            </a:r>
            <a:r>
              <a:rPr lang="zh-CN" altLang="en-US" sz="1400"/>
              <a:t>，表示本机。</a:t>
            </a:r>
          </a:p>
          <a:p>
            <a:pPr marL="0" indent="0">
              <a:buNone/>
            </a:pPr>
            <a:r>
              <a:rPr lang="en-US" altLang="zh-CN" sz="1400"/>
              <a:t>0.0.0.0</a:t>
            </a:r>
            <a:r>
              <a:rPr lang="zh-CN" altLang="en-US" sz="1400"/>
              <a:t>：也可表示本机，也可以在一些白名单中表示任意</a:t>
            </a:r>
            <a:r>
              <a:rPr lang="en-US" altLang="zh-CN" sz="1400"/>
              <a:t>IP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什么是主机名？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主机名就是主机的名称，用于标识一个计算机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什么是域名解析（主机名映射）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可以通过主机名找到对应计算机的</a:t>
            </a:r>
            <a:r>
              <a:rPr lang="en-US" altLang="zh-CN" sz="1400"/>
              <a:t>IP</a:t>
            </a:r>
            <a:r>
              <a:rPr lang="zh-CN" altLang="en-US" sz="1400"/>
              <a:t>地址，这就是主机名映射（域名解析）</a:t>
            </a:r>
          </a:p>
          <a:p>
            <a:pPr marL="0" indent="0">
              <a:buNone/>
            </a:pPr>
            <a:r>
              <a:rPr lang="zh-CN" altLang="en-US" sz="1400"/>
              <a:t>先通过系统本地的记录去查找，如果找不到就联网去公开</a:t>
            </a:r>
            <a:r>
              <a:rPr lang="en-US" altLang="zh-CN" sz="1400"/>
              <a:t>DNS</a:t>
            </a:r>
            <a:r>
              <a:rPr lang="zh-CN" altLang="en-US" sz="1400"/>
              <a:t>服务器去查找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946400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61200" y="2668905"/>
            <a:ext cx="2534920" cy="932180"/>
            <a:chOff x="11247" y="4684"/>
            <a:chExt cx="3992" cy="1468"/>
          </a:xfrm>
        </p:grpSpPr>
        <p:sp>
          <p:nvSpPr>
            <p:cNvPr id="10" name="左大括号 9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432" y="4684"/>
              <a:ext cx="184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IP和主机名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432" y="5621"/>
              <a:ext cx="280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虚拟机配置固定</a:t>
              </a: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Workstation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系统的固定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地址（用于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Windows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系统）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Fusion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系统的固定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地址（用于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MacOS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当前我们虚拟机的</a:t>
            </a:r>
            <a:r>
              <a:rPr lang="en-US" altLang="zh-CN" dirty="0"/>
              <a:t>Linux</a:t>
            </a:r>
            <a:r>
              <a:rPr lang="zh-CN" altLang="en-US" dirty="0"/>
              <a:t>操作系统，其</a:t>
            </a:r>
            <a:r>
              <a:rPr lang="en-US" altLang="zh-CN" dirty="0"/>
              <a:t>IP</a:t>
            </a:r>
            <a:r>
              <a:rPr lang="zh-CN" altLang="en-US" dirty="0"/>
              <a:t>地址是通过</a:t>
            </a:r>
            <a:r>
              <a:rPr lang="en-US" altLang="zh-CN" dirty="0"/>
              <a:t>DHCP</a:t>
            </a:r>
            <a:r>
              <a:rPr lang="zh-CN" altLang="en-US" dirty="0"/>
              <a:t>服务获取的。</a:t>
            </a:r>
          </a:p>
          <a:p>
            <a:r>
              <a:rPr lang="en-US" altLang="zh-CN" dirty="0"/>
              <a:t>DHCP</a:t>
            </a:r>
            <a:r>
              <a:rPr lang="zh-CN" altLang="en-US" dirty="0"/>
              <a:t>：动态获取</a:t>
            </a:r>
            <a:r>
              <a:rPr lang="en-US" altLang="zh-CN" dirty="0"/>
              <a:t>IP</a:t>
            </a:r>
            <a:r>
              <a:rPr lang="zh-CN" altLang="en-US" dirty="0"/>
              <a:t>地址，即每次重启设备后都会获取一次，可能导致</a:t>
            </a:r>
            <a:r>
              <a:rPr lang="en-US" altLang="zh-CN" dirty="0"/>
              <a:t>IP</a:t>
            </a:r>
            <a:r>
              <a:rPr lang="zh-CN" altLang="en-US" dirty="0"/>
              <a:t>地址频繁变更</a:t>
            </a:r>
          </a:p>
          <a:p>
            <a:endParaRPr lang="zh-CN" altLang="en-US" dirty="0"/>
          </a:p>
          <a:p>
            <a:r>
              <a:rPr lang="zh-CN" altLang="en-US" dirty="0"/>
              <a:t>原因</a:t>
            </a:r>
            <a:r>
              <a:rPr lang="en-US" altLang="zh-CN" dirty="0"/>
              <a:t>1</a:t>
            </a:r>
            <a:r>
              <a:rPr lang="zh-CN" altLang="en-US" dirty="0"/>
              <a:t>：办公电脑</a:t>
            </a:r>
            <a:r>
              <a:rPr lang="en-US" altLang="zh-CN" dirty="0"/>
              <a:t>IP</a:t>
            </a:r>
            <a:r>
              <a:rPr lang="zh-CN" altLang="en-US" dirty="0"/>
              <a:t>地址变化无所谓，但是我们要远程连接到</a:t>
            </a:r>
            <a:r>
              <a:rPr lang="en-US" altLang="zh-CN" dirty="0"/>
              <a:t>Linux</a:t>
            </a:r>
            <a:r>
              <a:rPr lang="zh-CN" altLang="en-US" dirty="0"/>
              <a:t>系统，如果</a:t>
            </a:r>
            <a:r>
              <a:rPr lang="en-US" altLang="zh-CN" dirty="0"/>
              <a:t>IP</a:t>
            </a:r>
            <a:r>
              <a:rPr lang="zh-CN" altLang="en-US" dirty="0"/>
              <a:t>地址经常变化我们就要频繁修改适配很麻烦</a:t>
            </a:r>
          </a:p>
          <a:p>
            <a:endParaRPr lang="zh-CN" altLang="en-US" dirty="0"/>
          </a:p>
          <a:p>
            <a:r>
              <a:rPr lang="zh-CN" altLang="en-US" dirty="0"/>
              <a:t>原因</a:t>
            </a:r>
            <a:r>
              <a:rPr lang="en-US" altLang="zh-CN" dirty="0"/>
              <a:t>2</a:t>
            </a:r>
            <a:r>
              <a:rPr lang="zh-CN" altLang="en-US" dirty="0"/>
              <a:t>：在刚刚我们配置了虚拟机</a:t>
            </a:r>
            <a:r>
              <a:rPr lang="en-US" altLang="zh-CN" dirty="0"/>
              <a:t>IP</a:t>
            </a:r>
            <a:r>
              <a:rPr lang="zh-CN" altLang="en-US" dirty="0"/>
              <a:t>地址和主机名的映射，如果</a:t>
            </a:r>
            <a:r>
              <a:rPr lang="en-US" altLang="zh-CN" dirty="0"/>
              <a:t>IP</a:t>
            </a:r>
            <a:r>
              <a:rPr lang="zh-CN" altLang="en-US" dirty="0"/>
              <a:t>频繁更改，我们也需要频繁更新映射关系</a:t>
            </a:r>
          </a:p>
          <a:p>
            <a:endParaRPr lang="zh-CN" altLang="en-US" dirty="0"/>
          </a:p>
          <a:p>
            <a:r>
              <a:rPr lang="zh-CN" altLang="en-US" dirty="0"/>
              <a:t>综上所述，我们需要</a:t>
            </a:r>
            <a:r>
              <a:rPr lang="en-US" altLang="zh-CN" dirty="0"/>
              <a:t>IP</a:t>
            </a:r>
            <a:r>
              <a:rPr lang="zh-CN" altLang="en-US" dirty="0"/>
              <a:t>地址固定下来，不要变化了。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01 (14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190" y="4921250"/>
            <a:ext cx="186436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VMware Workstation</a:t>
            </a:r>
            <a:r>
              <a:t>中配置固定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配置固定</a:t>
            </a:r>
            <a:r>
              <a:rPr lang="en-US" altLang="zh-CN"/>
              <a:t>IP</a:t>
            </a:r>
            <a:r>
              <a:rPr lang="zh-CN" altLang="en-US"/>
              <a:t>需要</a:t>
            </a:r>
            <a:r>
              <a:rPr lang="en-US" altLang="zh-CN"/>
              <a:t>2</a:t>
            </a:r>
            <a:r>
              <a:rPr lang="zh-CN" altLang="en-US"/>
              <a:t>个大步骤：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VMware Workstation</a:t>
            </a:r>
            <a:r>
              <a:rPr lang="zh-CN" altLang="en-US"/>
              <a:t>（或</a:t>
            </a:r>
            <a:r>
              <a:rPr lang="en-US" altLang="zh-CN"/>
              <a:t>Fusion</a:t>
            </a:r>
            <a:r>
              <a:rPr lang="zh-CN" altLang="en-US"/>
              <a:t>）中配置</a:t>
            </a:r>
            <a:r>
              <a:rPr lang="en-US" altLang="zh-CN"/>
              <a:t>IP</a:t>
            </a:r>
            <a:r>
              <a:rPr lang="zh-CN" altLang="en-US"/>
              <a:t>地址网关和网段（</a:t>
            </a:r>
            <a:r>
              <a:rPr lang="en-US" altLang="zh-CN"/>
              <a:t>IP</a:t>
            </a:r>
            <a:r>
              <a:rPr lang="zh-CN" altLang="en-US"/>
              <a:t>地址的范围）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系统中手动修改配置文件，固定</a:t>
            </a:r>
            <a:r>
              <a:rPr lang="en-US" altLang="zh-CN"/>
              <a:t>IP</a:t>
            </a:r>
          </a:p>
          <a:p>
            <a:r>
              <a:rPr lang="zh-CN" altLang="en-US"/>
              <a:t>首先让我们，先进行第一步，跟随图片进行操作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7085" y="3346450"/>
            <a:ext cx="2301240" cy="131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3297555"/>
            <a:ext cx="3235960" cy="297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3297555"/>
            <a:ext cx="3235960" cy="298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5" y="3297555"/>
            <a:ext cx="2808605" cy="3009265"/>
          </a:xfrm>
          <a:prstGeom prst="rect">
            <a:avLst/>
          </a:prstGeom>
        </p:spPr>
      </p:pic>
      <p:pic>
        <p:nvPicPr>
          <p:cNvPr id="8" name="图片 7" descr="01 (15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ctrl + d </a:t>
            </a:r>
            <a:r>
              <a:t>退出或登出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可以通过快捷键：</a:t>
            </a:r>
            <a:r>
              <a:rPr lang="en-US" altLang="zh-CN"/>
              <a:t>ctrl + d</a:t>
            </a:r>
            <a:r>
              <a:rPr lang="zh-CN" altLang="en-US"/>
              <a:t>，退出账户的登录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或者退出某些特定程序的专属页面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ps</a:t>
            </a:r>
            <a:r>
              <a:rPr lang="zh-CN" altLang="en-US">
                <a:solidFill>
                  <a:srgbClr val="FF0000"/>
                </a:solidFill>
              </a:rPr>
              <a:t>：不能用于退出</a:t>
            </a:r>
            <a:r>
              <a:rPr lang="en-US" altLang="zh-CN">
                <a:solidFill>
                  <a:srgbClr val="FF0000"/>
                </a:solidFill>
              </a:rPr>
              <a:t>vi/vim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2068830"/>
            <a:ext cx="4594860" cy="115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3700145"/>
            <a:ext cx="6720840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Workstation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现在进行第二步，在</a:t>
            </a:r>
            <a:r>
              <a:rPr lang="en-US" altLang="zh-CN"/>
              <a:t>Linux</a:t>
            </a:r>
            <a:r>
              <a:rPr lang="zh-CN" altLang="en-US"/>
              <a:t>系统中修改固定</a:t>
            </a:r>
            <a:r>
              <a:rPr lang="en-US" altLang="zh-CN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vim</a:t>
            </a:r>
            <a:r>
              <a:rPr lang="zh-CN" altLang="en-US"/>
              <a:t>编辑</a:t>
            </a:r>
            <a:r>
              <a:rPr lang="en-US" altLang="zh-CN"/>
              <a:t>/etc/sysconfig/network-scripts/ifcfg-ens33</a:t>
            </a:r>
            <a:r>
              <a:rPr lang="zh-CN" altLang="en-US"/>
              <a:t>文件，填入如下内容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systemctl restart network </a:t>
            </a:r>
            <a:r>
              <a:rPr lang="zh-CN" altLang="en-US"/>
              <a:t>重启网卡，执行</a:t>
            </a:r>
            <a:r>
              <a:rPr lang="en-US" altLang="zh-CN"/>
              <a:t>ifconfig</a:t>
            </a:r>
            <a:r>
              <a:rPr lang="zh-CN" altLang="en-US"/>
              <a:t>即可看到</a:t>
            </a:r>
            <a:r>
              <a:rPr lang="en-US" altLang="zh-CN"/>
              <a:t>ip</a:t>
            </a:r>
            <a:r>
              <a:rPr lang="zh-CN" altLang="en-US"/>
              <a:t>地址固定为</a:t>
            </a:r>
            <a:r>
              <a:rPr lang="en-US" altLang="zh-CN"/>
              <a:t>192.168.88.130</a:t>
            </a:r>
            <a:r>
              <a:rPr lang="zh-CN" altLang="en-US"/>
              <a:t>了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60" y="2472690"/>
            <a:ext cx="4280535" cy="3279775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860" y="5109845"/>
            <a:ext cx="15113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 Fusion</a:t>
            </a:r>
            <a:r>
              <a:t>中配置固定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步骤一：先修改</a:t>
            </a:r>
            <a:r>
              <a:rPr lang="en-US" altLang="zh-CN"/>
              <a:t>VMware Fusion</a:t>
            </a:r>
            <a:r>
              <a:rPr lang="zh-CN" altLang="en-US"/>
              <a:t>的网络设置</a:t>
            </a:r>
          </a:p>
          <a:p>
            <a:r>
              <a:rPr lang="en-US" altLang="zh-CN"/>
              <a:t>1. </a:t>
            </a:r>
            <a:r>
              <a:rPr lang="zh-CN" altLang="en-US"/>
              <a:t>打开</a:t>
            </a:r>
            <a:r>
              <a:rPr lang="en-US" altLang="zh-CN"/>
              <a:t>Mac</a:t>
            </a:r>
            <a:r>
              <a:rPr lang="zh-CN" altLang="en-US"/>
              <a:t>系统的终端程序，并执行如下命令：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493010"/>
            <a:ext cx="5796280" cy="3260725"/>
          </a:xfrm>
          <a:prstGeom prst="rect">
            <a:avLst/>
          </a:prstGeom>
        </p:spPr>
      </p:pic>
      <p:pic>
        <p:nvPicPr>
          <p:cNvPr id="4" name="图片 3" descr="01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955" y="4878705"/>
            <a:ext cx="173736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在终端内执行：</a:t>
            </a:r>
            <a:r>
              <a:rPr lang="en-US" altLang="zh-CN">
                <a:solidFill>
                  <a:schemeClr val="accent1"/>
                </a:solidFill>
              </a:rPr>
              <a:t>sudo su -</a:t>
            </a:r>
            <a:r>
              <a:rPr lang="en-US" altLang="zh-CN"/>
              <a:t> </a:t>
            </a:r>
            <a:r>
              <a:rPr lang="zh-CN" altLang="en-US"/>
              <a:t>并输入个人系统密码切换到</a:t>
            </a:r>
            <a:r>
              <a:rPr lang="en-US" altLang="zh-CN"/>
              <a:t>root</a:t>
            </a:r>
            <a:r>
              <a:rPr lang="zh-CN" altLang="en-US"/>
              <a:t>用户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先备份一下文件：</a:t>
            </a:r>
            <a:r>
              <a:rPr lang="en-US" altLang="zh-CN">
                <a:solidFill>
                  <a:schemeClr val="accent1"/>
                </a:solidFill>
              </a:rPr>
              <a:t>cp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/Library/Preferences/VMware\ Fusion/networking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/Library/Preferences/VMware\ Fusion/networking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.bakcup</a:t>
            </a:r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vim</a:t>
            </a:r>
            <a:r>
              <a:rPr lang="zh-CN" altLang="en-US"/>
              <a:t>编辑器修改文件：</a:t>
            </a:r>
            <a:r>
              <a:rPr lang="zh-CN" altLang="en-US">
                <a:solidFill>
                  <a:schemeClr val="accent1"/>
                </a:solidFill>
              </a:rPr>
              <a:t>vi</a:t>
            </a:r>
            <a:r>
              <a:rPr lang="en-US" altLang="zh-CN">
                <a:solidFill>
                  <a:schemeClr val="accent1"/>
                </a:solidFill>
              </a:rPr>
              <a:t>m</a:t>
            </a:r>
            <a:r>
              <a:rPr lang="zh-CN" altLang="en-US">
                <a:solidFill>
                  <a:schemeClr val="accent1"/>
                </a:solidFill>
              </a:rPr>
              <a:t> /Library/Preferences/VMware\ Fusion/networking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修改第</a:t>
            </a:r>
            <a:r>
              <a:rPr lang="en-US" altLang="zh-CN"/>
              <a:t>11</a:t>
            </a:r>
            <a:r>
              <a:rPr lang="zh-CN" altLang="en-US"/>
              <a:t>行为如图内容：</a:t>
            </a:r>
            <a:r>
              <a:rPr lang="en-US" altLang="zh-CN"/>
              <a:t>192.168.88.0</a:t>
            </a:r>
            <a:r>
              <a:rPr lang="zh-CN" altLang="en-US"/>
              <a:t>，并保存退出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" y="2086610"/>
            <a:ext cx="162306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4074795"/>
            <a:ext cx="4941570" cy="2185035"/>
          </a:xfrm>
          <a:prstGeom prst="rect">
            <a:avLst/>
          </a:prstGeom>
        </p:spPr>
      </p:pic>
      <p:pic>
        <p:nvPicPr>
          <p:cNvPr id="6" name="图片 5" descr="01 (1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15" y="4921885"/>
            <a:ext cx="1689735" cy="16897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备份文件：</a:t>
            </a:r>
            <a:r>
              <a:rPr lang="en-US" altLang="zh-CN">
                <a:solidFill>
                  <a:schemeClr val="accent1"/>
                </a:solidFill>
              </a:rPr>
              <a:t>cp /Library/Preferences/VMware\ Fusion/vmnet8/nat.conf /Library/Preferences/VMware\ Fusion/vmnet8/nat.conf.backup</a:t>
            </a:r>
            <a:endParaRPr lang="en-US" altLang="zh-CN"/>
          </a:p>
          <a:p>
            <a:r>
              <a:rPr lang="zh-CN" altLang="en-US"/>
              <a:t>修改文件：</a:t>
            </a:r>
            <a:r>
              <a:rPr lang="en-US" altLang="zh-CN">
                <a:solidFill>
                  <a:schemeClr val="accent1"/>
                </a:solidFill>
              </a:rPr>
              <a:t>vim /Library/Preferences/VMware\ Fusion/vmnet8/nat.conf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如图所示在</a:t>
            </a:r>
            <a:r>
              <a:rPr lang="en-US" altLang="zh-CN"/>
              <a:t> NAT gateway address</a:t>
            </a:r>
            <a:r>
              <a:rPr lang="zh-CN" altLang="en-US"/>
              <a:t>下修改：</a:t>
            </a:r>
            <a:r>
              <a:rPr lang="en-US" altLang="zh-CN"/>
              <a:t>ip</a:t>
            </a:r>
            <a:r>
              <a:rPr lang="zh-CN" altLang="en-US"/>
              <a:t>为：</a:t>
            </a:r>
            <a:r>
              <a:rPr lang="en-US" altLang="zh-CN"/>
              <a:t>192.168.88.2</a:t>
            </a:r>
            <a:r>
              <a:rPr lang="zh-CN" altLang="en-US"/>
              <a:t>（这是网关的</a:t>
            </a:r>
            <a:r>
              <a:rPr lang="en-US" altLang="zh-CN"/>
              <a:t>IP</a:t>
            </a:r>
            <a:r>
              <a:rPr lang="zh-CN" altLang="en-US"/>
              <a:t>），并保存退出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启动</a:t>
            </a:r>
            <a:r>
              <a:rPr lang="en-US" altLang="zh-CN"/>
              <a:t>VMware Fusion</a:t>
            </a:r>
            <a:r>
              <a:rPr lang="zh-CN" altLang="en-US"/>
              <a:t>，进入</a:t>
            </a:r>
            <a:r>
              <a:rPr lang="en-US" altLang="zh-CN"/>
              <a:t>Linux</a:t>
            </a:r>
            <a:r>
              <a:rPr lang="zh-CN" altLang="en-US"/>
              <a:t>虚拟机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846070"/>
            <a:ext cx="5532120" cy="1965960"/>
          </a:xfrm>
          <a:prstGeom prst="rect">
            <a:avLst/>
          </a:prstGeom>
        </p:spPr>
      </p:pic>
      <p:pic>
        <p:nvPicPr>
          <p:cNvPr id="5" name="图片 4" descr="01 (1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675" y="4916170"/>
            <a:ext cx="1793875" cy="1793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：在</a:t>
            </a:r>
            <a:r>
              <a:rPr lang="en-US" altLang="zh-CN"/>
              <a:t>Linux</a:t>
            </a:r>
            <a:r>
              <a:rPr lang="zh-CN" altLang="en-US"/>
              <a:t>中修改固定</a:t>
            </a:r>
            <a:r>
              <a:rPr lang="en-US" altLang="zh-CN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在虚拟机的图形化页面中，打开终端，使用</a:t>
            </a:r>
            <a:r>
              <a:rPr lang="en-US" altLang="zh-CN">
                <a:sym typeface="+mn-ea"/>
              </a:rPr>
              <a:t>su - </a:t>
            </a:r>
            <a:r>
              <a:rPr lang="zh-CN" altLang="en-US">
                <a:sym typeface="+mn-ea"/>
              </a:rPr>
              <a:t>切换到</a:t>
            </a:r>
            <a:r>
              <a:rPr lang="en-US" altLang="zh-CN">
                <a:sym typeface="+mn-ea"/>
              </a:rPr>
              <a:t>root</a:t>
            </a:r>
            <a:r>
              <a:rPr lang="zh-CN" altLang="en-US">
                <a:sym typeface="+mn-ea"/>
              </a:rPr>
              <a:t>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vim</a:t>
            </a:r>
            <a:r>
              <a:rPr lang="zh-CN" altLang="en-US">
                <a:sym typeface="+mn-ea"/>
              </a:rPr>
              <a:t>编辑</a:t>
            </a:r>
            <a:r>
              <a:rPr lang="en-US" altLang="zh-CN">
                <a:sym typeface="+mn-ea"/>
              </a:rPr>
              <a:t>/etc/sysconfig/network-scripts/ifcfg-ens33</a:t>
            </a:r>
            <a:r>
              <a:rPr lang="zh-CN" altLang="en-US">
                <a:sym typeface="+mn-ea"/>
              </a:rPr>
              <a:t>文件，填入如下内容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执行：</a:t>
            </a:r>
            <a:r>
              <a:rPr lang="en-US" altLang="zh-CN">
                <a:sym typeface="+mn-ea"/>
              </a:rPr>
              <a:t>systemctl restart network </a:t>
            </a:r>
            <a:r>
              <a:rPr lang="zh-CN" altLang="en-US">
                <a:sym typeface="+mn-ea"/>
              </a:rPr>
              <a:t>重启网卡，执行</a:t>
            </a:r>
            <a:r>
              <a:rPr lang="en-US" altLang="zh-CN">
                <a:sym typeface="+mn-ea"/>
              </a:rPr>
              <a:t>ifconfig</a:t>
            </a:r>
            <a:r>
              <a:rPr lang="zh-CN" altLang="en-US">
                <a:sym typeface="+mn-ea"/>
              </a:rPr>
              <a:t>即可看到</a:t>
            </a:r>
            <a:r>
              <a:rPr lang="en-US" altLang="zh-CN">
                <a:sym typeface="+mn-ea"/>
              </a:rPr>
              <a:t>ip</a:t>
            </a:r>
            <a:r>
              <a:rPr lang="zh-CN" altLang="en-US">
                <a:sym typeface="+mn-ea"/>
              </a:rPr>
              <a:t>地址固定为</a:t>
            </a:r>
            <a:r>
              <a:rPr lang="en-US" altLang="zh-CN">
                <a:sym typeface="+mn-ea"/>
              </a:rPr>
              <a:t>192.168.88.130</a:t>
            </a:r>
            <a:r>
              <a:rPr lang="zh-CN" altLang="en-US">
                <a:sym typeface="+mn-ea"/>
              </a:rPr>
              <a:t>了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462530"/>
            <a:ext cx="2268855" cy="1365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4098925"/>
            <a:ext cx="2842260" cy="2266315"/>
          </a:xfrm>
          <a:prstGeom prst="rect">
            <a:avLst/>
          </a:prstGeom>
        </p:spPr>
      </p:pic>
      <p:pic>
        <p:nvPicPr>
          <p:cNvPr id="6" name="图片 5" descr="01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80" y="4966335"/>
            <a:ext cx="1781175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82975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084060" y="3205480"/>
            <a:ext cx="2357755" cy="931545"/>
            <a:chOff x="11247" y="4684"/>
            <a:chExt cx="3713" cy="1467"/>
          </a:xfrm>
        </p:grpSpPr>
        <p:sp>
          <p:nvSpPr>
            <p:cNvPr id="3" name="左大括号 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32" y="4684"/>
              <a:ext cx="25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下载和网络请求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432" y="5621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端口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ping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命令检查服务器是否可联通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wget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命令下载文件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curl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命令发起网络请求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ping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63257"/>
            <a:ext cx="10698800" cy="4219575"/>
          </a:xfrm>
        </p:spPr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ping</a:t>
            </a:r>
            <a:r>
              <a:rPr lang="zh-CN" altLang="en-US"/>
              <a:t>命令，检查指定的网络服务器是否是可联通状态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-c</a:t>
            </a:r>
            <a:r>
              <a:rPr lang="zh-CN" altLang="en-US"/>
              <a:t>，检查的次数，不使用</a:t>
            </a:r>
            <a:r>
              <a:rPr lang="en-US" altLang="zh-CN"/>
              <a:t>-c</a:t>
            </a:r>
            <a:r>
              <a:rPr lang="zh-CN" altLang="en-US"/>
              <a:t>选项，将无限次数持续检查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参数：</a:t>
            </a:r>
            <a:r>
              <a:rPr lang="en-US" altLang="zh-CN"/>
              <a:t>ip</a:t>
            </a:r>
            <a:r>
              <a:rPr lang="zh-CN" altLang="en-US"/>
              <a:t>或主机名，被检查的服务器的</a:t>
            </a:r>
            <a:r>
              <a:rPr lang="en-US" altLang="zh-CN"/>
              <a:t>ip</a:t>
            </a:r>
            <a:r>
              <a:rPr lang="zh-CN" altLang="en-US"/>
              <a:t>地址或主机名地址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检查到</a:t>
            </a:r>
            <a:r>
              <a:rPr lang="en-US" altLang="zh-CN"/>
              <a:t>baidu.com</a:t>
            </a:r>
            <a:r>
              <a:rPr lang="zh-CN" altLang="en-US"/>
              <a:t>是否联通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结果表示联通，延迟</a:t>
            </a:r>
            <a:r>
              <a:rPr lang="en-US" altLang="zh-CN"/>
              <a:t>8ms</a:t>
            </a:r>
            <a:r>
              <a:rPr lang="zh-CN" altLang="en-US"/>
              <a:t>左右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检查到</a:t>
            </a:r>
            <a:r>
              <a:rPr lang="en-US" altLang="zh-CN"/>
              <a:t>39.156.66.10</a:t>
            </a:r>
            <a:r>
              <a:rPr lang="zh-CN" altLang="en-US"/>
              <a:t>是否联通，并检查</a:t>
            </a:r>
            <a:r>
              <a:rPr lang="en-US" altLang="zh-CN"/>
              <a:t>3</a:t>
            </a:r>
            <a:r>
              <a:rPr lang="zh-CN" altLang="en-US"/>
              <a:t>次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05" y="2221865"/>
            <a:ext cx="2560320" cy="22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4110355"/>
            <a:ext cx="3959860" cy="58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65" y="5349240"/>
            <a:ext cx="3797300" cy="1259205"/>
          </a:xfrm>
          <a:prstGeom prst="rect">
            <a:avLst/>
          </a:prstGeom>
        </p:spPr>
      </p:pic>
      <p:pic>
        <p:nvPicPr>
          <p:cNvPr id="7" name="图片 6" descr="01 (15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285" y="4694555"/>
            <a:ext cx="2091055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wget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wget</a:t>
            </a:r>
            <a:r>
              <a:rPr lang="zh-CN" altLang="en-US" dirty="0"/>
              <a:t>是非交互式的文件下载器，可以在命令行内下载网络文件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选项：</a:t>
            </a:r>
            <a:r>
              <a:rPr lang="en-US" altLang="zh-CN" dirty="0"/>
              <a:t>-b</a:t>
            </a:r>
            <a:r>
              <a:rPr lang="zh-CN" altLang="en-US" dirty="0"/>
              <a:t>，可选，后台下载，会将日志写入到当前工作目录的</a:t>
            </a:r>
            <a:r>
              <a:rPr lang="en-US" altLang="zh-CN" dirty="0" err="1"/>
              <a:t>wget</a:t>
            </a:r>
            <a:r>
              <a:rPr lang="en-US" altLang="zh-CN" dirty="0"/>
              <a:t>-log</a:t>
            </a:r>
            <a:r>
              <a:rPr lang="zh-CN" altLang="en-US" dirty="0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参数：</a:t>
            </a:r>
            <a:r>
              <a:rPr lang="en-US" altLang="zh-CN" dirty="0" err="1"/>
              <a:t>url</a:t>
            </a:r>
            <a:r>
              <a:rPr lang="zh-CN" altLang="en-US" dirty="0"/>
              <a:t>，下载链接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下载</a:t>
            </a:r>
            <a:r>
              <a:rPr lang="en-US" altLang="zh-CN" sz="1200" dirty="0" err="1"/>
              <a:t>apache-hadoop</a:t>
            </a:r>
            <a:r>
              <a:rPr lang="en-US" altLang="zh-CN" sz="1200" dirty="0"/>
              <a:t> 3.3.0</a:t>
            </a:r>
            <a:r>
              <a:rPr lang="zh-CN" altLang="en-US" sz="1200" dirty="0"/>
              <a:t>版本：</a:t>
            </a:r>
            <a:r>
              <a:rPr lang="en-US" altLang="zh-CN" sz="1200" dirty="0" err="1"/>
              <a:t>wget</a:t>
            </a:r>
            <a:r>
              <a:rPr lang="en-US" altLang="zh-CN" sz="1200" dirty="0"/>
              <a:t> http://archive.apache.org/dist/hadoop/common/hadoop-3.3.0/hadoop-3.3.0.tar.gz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在后台下载：</a:t>
            </a:r>
            <a:r>
              <a:rPr lang="en-US" altLang="zh-CN" sz="1200" dirty="0" err="1"/>
              <a:t>wget</a:t>
            </a:r>
            <a:r>
              <a:rPr lang="en-US" altLang="zh-CN" sz="1200" dirty="0"/>
              <a:t> -b http://archive.apache.org/dist/hadoop/common/hadoop-3.3.0/hadoop-3.3.0.tar.gz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通过</a:t>
            </a:r>
            <a:r>
              <a:rPr lang="en-US" altLang="zh-CN" sz="1200" dirty="0"/>
              <a:t>tail</a:t>
            </a:r>
            <a:r>
              <a:rPr lang="zh-CN" altLang="en-US" sz="1200" dirty="0"/>
              <a:t>命令可以监控后台下载进度：</a:t>
            </a:r>
            <a:r>
              <a:rPr lang="en-US" altLang="zh-CN" sz="1200" dirty="0"/>
              <a:t>tail -f </a:t>
            </a:r>
            <a:r>
              <a:rPr lang="en-US" altLang="zh-CN" sz="1200" dirty="0" err="1"/>
              <a:t>wget</a:t>
            </a:r>
            <a:r>
              <a:rPr lang="en-US" altLang="zh-CN" sz="1200" dirty="0"/>
              <a:t>-log</a:t>
            </a:r>
          </a:p>
          <a:p>
            <a:pPr>
              <a:buFont typeface="Arial" panose="020B0604020202020204" pitchFamily="34" charset="0"/>
            </a:pPr>
            <a:endParaRPr lang="en-US" altLang="zh-CN" sz="1200" dirty="0"/>
          </a:p>
          <a:p>
            <a:pPr>
              <a:buFont typeface="Arial" panose="020B0604020202020204" pitchFamily="34" charset="0"/>
            </a:pPr>
            <a:r>
              <a:rPr lang="zh-CN" altLang="en-US" sz="1200" dirty="0">
                <a:solidFill>
                  <a:srgbClr val="FF0000"/>
                </a:solidFill>
              </a:rPr>
              <a:t>注意：无论下载是否完成，都会生成要下载的文件，如果下载未完成，请及时清理未完成的不可用文件。</a:t>
            </a:r>
          </a:p>
          <a:p>
            <a:pPr>
              <a:buFont typeface="Arial" panose="020B0604020202020204" pitchFamily="34" charset="0"/>
            </a:pPr>
            <a:endParaRPr lang="en-US" altLang="zh-CN" sz="1200" dirty="0"/>
          </a:p>
          <a:p>
            <a:pPr>
              <a:buFont typeface="Arial" panose="020B0604020202020204" pitchFamily="34" charset="0"/>
            </a:pPr>
            <a:endParaRPr lang="en-US" altLang="zh-CN" sz="1200" dirty="0"/>
          </a:p>
          <a:p>
            <a:pPr>
              <a:buFont typeface="Arial" panose="020B0604020202020204" pitchFamily="34" charset="0"/>
            </a:pPr>
            <a:endParaRPr lang="en-US" altLang="zh-CN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45" y="2200275"/>
            <a:ext cx="1524000" cy="297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" y="4057015"/>
            <a:ext cx="4321810" cy="866140"/>
          </a:xfrm>
          <a:prstGeom prst="rect">
            <a:avLst/>
          </a:prstGeom>
        </p:spPr>
      </p:pic>
      <p:pic>
        <p:nvPicPr>
          <p:cNvPr id="5" name="图片 4" descr="01 (14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305" y="4834890"/>
            <a:ext cx="1809115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curl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curl</a:t>
            </a:r>
            <a:r>
              <a:rPr lang="zh-CN" altLang="en-US" dirty="0"/>
              <a:t>可以发送</a:t>
            </a:r>
            <a:r>
              <a:rPr lang="en-US" altLang="zh-CN" dirty="0"/>
              <a:t>http</a:t>
            </a:r>
            <a:r>
              <a:rPr lang="zh-CN" altLang="en-US" dirty="0"/>
              <a:t>网络请求，可用于：下载文件、获取信息等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选项：</a:t>
            </a:r>
            <a:r>
              <a:rPr lang="en-US" altLang="zh-CN" dirty="0"/>
              <a:t>-O</a:t>
            </a:r>
            <a:r>
              <a:rPr lang="zh-CN" altLang="en-US" dirty="0"/>
              <a:t>，用于下载文件，当</a:t>
            </a:r>
            <a:r>
              <a:rPr lang="en-US" altLang="zh-CN" dirty="0" err="1"/>
              <a:t>url</a:t>
            </a:r>
            <a:r>
              <a:rPr lang="zh-CN" altLang="en-US" dirty="0"/>
              <a:t>是下载链接时，可以使用此选项保存文件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参数：</a:t>
            </a:r>
            <a:r>
              <a:rPr lang="en-US" altLang="zh-CN" dirty="0" err="1"/>
              <a:t>url</a:t>
            </a:r>
            <a:r>
              <a:rPr lang="zh-CN" altLang="en-US" dirty="0"/>
              <a:t>，要发起请求的网络地址</a:t>
            </a:r>
            <a:endParaRPr lang="en-US" altLang="zh-CN" dirty="0"/>
          </a:p>
          <a:p>
            <a:r>
              <a:rPr lang="zh-CN" altLang="en-US" dirty="0"/>
              <a:t>相当于是个网络页面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2214880"/>
            <a:ext cx="1470660" cy="243840"/>
          </a:xfrm>
          <a:prstGeom prst="rect">
            <a:avLst/>
          </a:prstGeom>
        </p:spPr>
      </p:pic>
      <p:pic>
        <p:nvPicPr>
          <p:cNvPr id="5" name="图片 4" descr="01 (1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340" y="4756150"/>
            <a:ext cx="2035175" cy="2035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历史命令搜索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history</a:t>
            </a:r>
            <a:r>
              <a:rPr lang="zh-CN" altLang="en-US"/>
              <a:t>命令，查看历史输入过的命令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2098675"/>
            <a:ext cx="352044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curl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向</a:t>
            </a:r>
            <a:r>
              <a:rPr lang="en-US" altLang="zh-CN">
                <a:sym typeface="+mn-ea"/>
              </a:rPr>
              <a:t>cip.cc</a:t>
            </a:r>
            <a:r>
              <a:rPr lang="zh-CN" altLang="en-US">
                <a:sym typeface="+mn-ea"/>
              </a:rPr>
              <a:t>发起网络请求：</a:t>
            </a:r>
            <a:r>
              <a:rPr lang="en-US" altLang="zh-CN">
                <a:sym typeface="+mn-ea"/>
              </a:rPr>
              <a:t>curl cip.cc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向</a:t>
            </a:r>
            <a:r>
              <a:rPr lang="en-US" altLang="zh-CN">
                <a:sym typeface="+mn-ea"/>
              </a:rPr>
              <a:t>python.itheima.com</a:t>
            </a:r>
            <a:r>
              <a:rPr lang="zh-CN" altLang="en-US">
                <a:sym typeface="+mn-ea"/>
              </a:rPr>
              <a:t>发起网络请求：</a:t>
            </a:r>
            <a:r>
              <a:rPr lang="en-US" altLang="zh-CN">
                <a:sym typeface="+mn-ea"/>
              </a:rPr>
              <a:t>curl python.itheima.com</a:t>
            </a:r>
          </a:p>
          <a:p>
            <a:pPr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curl</a:t>
            </a:r>
            <a:r>
              <a:rPr lang="zh-CN" altLang="en-US">
                <a:sym typeface="+mn-ea"/>
              </a:rPr>
              <a:t>下载</a:t>
            </a:r>
            <a:r>
              <a:rPr lang="en-US" altLang="zh-CN">
                <a:sym typeface="+mn-ea"/>
              </a:rPr>
              <a:t>hadoop-3.3.0</a:t>
            </a:r>
            <a:r>
              <a:rPr lang="zh-CN" altLang="en-US">
                <a:sym typeface="+mn-ea"/>
              </a:rPr>
              <a:t>安装包：</a:t>
            </a:r>
            <a:r>
              <a:rPr lang="en-US" altLang="zh-CN">
                <a:sym typeface="+mn-ea"/>
              </a:rPr>
              <a:t>curl -O http://archive.apache.org/dist/hadoop/common/hadoop-3.3.0/hadoop-3.3.0.tar.gz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280" y="2499995"/>
            <a:ext cx="1905635" cy="92837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134610"/>
            <a:ext cx="1637665" cy="16376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ping</a:t>
            </a:r>
            <a:r>
              <a:rPr lang="zh-CN" altLang="en-US"/>
              <a:t>命令可以测试到某服务器是否可联通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-c</a:t>
            </a:r>
            <a:r>
              <a:rPr lang="zh-CN" altLang="en-US" sz="1400"/>
              <a:t>，测试的次数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wget</a:t>
            </a:r>
            <a:r>
              <a:rPr lang="zh-CN" altLang="en-US"/>
              <a:t>命令可以进行网络文件下载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-b</a:t>
            </a:r>
            <a:r>
              <a:rPr lang="zh-CN" altLang="en-US" sz="1400"/>
              <a:t>，后台下载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使用</a:t>
            </a:r>
            <a:r>
              <a:rPr lang="en-US" altLang="zh-CN"/>
              <a:t>curl</a:t>
            </a:r>
            <a:r>
              <a:rPr lang="zh-CN" altLang="en-US"/>
              <a:t>命令可以发起网络请求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-O</a:t>
            </a:r>
            <a:r>
              <a:rPr lang="zh-CN" altLang="en-US" sz="1400"/>
              <a:t>，用于下载使用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30" y="2194560"/>
            <a:ext cx="2560320" cy="22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30" y="3701415"/>
            <a:ext cx="1524000" cy="29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30" y="5260340"/>
            <a:ext cx="1470660" cy="2438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82975"/>
            <a:ext cx="410210" cy="41021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084060" y="3205480"/>
            <a:ext cx="2357755" cy="932180"/>
            <a:chOff x="11247" y="4684"/>
            <a:chExt cx="3713" cy="1468"/>
          </a:xfrm>
        </p:grpSpPr>
        <p:sp>
          <p:nvSpPr>
            <p:cNvPr id="13" name="左大括号 1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432" y="4684"/>
              <a:ext cx="25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下载和网络请求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432" y="5621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端口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掌握端口的概念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netstat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命令的基本使用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端口，是设备与外界通讯交流的出入口。端口可以分为：物理端口和虚拟端口两类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物理端口：又可称之为接口，是可见的端口，如</a:t>
            </a:r>
            <a:r>
              <a:rPr lang="en-US" altLang="zh-CN"/>
              <a:t>USB</a:t>
            </a:r>
            <a:r>
              <a:rPr lang="zh-CN" altLang="en-US"/>
              <a:t>接口，</a:t>
            </a:r>
            <a:r>
              <a:rPr lang="en-US" altLang="zh-CN"/>
              <a:t>RJ45</a:t>
            </a:r>
            <a:r>
              <a:rPr lang="zh-CN" altLang="en-US"/>
              <a:t>网口，</a:t>
            </a:r>
            <a:r>
              <a:rPr lang="en-US" altLang="zh-CN"/>
              <a:t>HDMI</a:t>
            </a:r>
            <a:r>
              <a:rPr lang="zh-CN" altLang="en-US"/>
              <a:t>端口等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虚拟端口：是指计算机内部的端口，是不可见的，是用来操作系统和外部进行交互使用的</a:t>
            </a:r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10565" y="3665855"/>
            <a:ext cx="4001135" cy="1415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95" y="3003550"/>
            <a:ext cx="3180715" cy="3254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13610" y="508127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物理端口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08495" y="62579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虚拟端口</a:t>
            </a:r>
          </a:p>
        </p:txBody>
      </p:sp>
      <p:pic>
        <p:nvPicPr>
          <p:cNvPr id="7" name="图片 6" descr="01 (14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51135" y="4491990"/>
            <a:ext cx="2157730" cy="21577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端口（虚拟）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7965" y="1656080"/>
            <a:ext cx="9265920" cy="4219575"/>
          </a:xfrm>
        </p:spPr>
        <p:txBody>
          <a:bodyPr/>
          <a:lstStyle/>
          <a:p>
            <a:r>
              <a:rPr lang="zh-CN" altLang="en-US"/>
              <a:t>物理端口我们日常生活中经常见到，也能知晓它的作用。</a:t>
            </a:r>
          </a:p>
          <a:p>
            <a:r>
              <a:rPr lang="zh-CN" altLang="en-US"/>
              <a:t>但是虚拟端口，有什么用？为什么需要它呢？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计算机程序之间的通讯，通过</a:t>
            </a:r>
            <a:r>
              <a:rPr lang="en-US" altLang="zh-CN" sz="1400"/>
              <a:t>IP</a:t>
            </a:r>
            <a:r>
              <a:rPr lang="zh-CN" altLang="en-US" sz="1400"/>
              <a:t>只能锁定计算机，但是无法锁定具体的程序。</a:t>
            </a:r>
          </a:p>
          <a:p>
            <a:r>
              <a:rPr lang="zh-CN" altLang="en-US" sz="1400"/>
              <a:t>通过端口可以锁定计算机上具体的程序，确保程序之间进行沟通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IP</a:t>
            </a:r>
            <a:r>
              <a:rPr lang="zh-CN" altLang="en-US" sz="1400">
                <a:solidFill>
                  <a:srgbClr val="FF0000"/>
                </a:solidFill>
              </a:rPr>
              <a:t>地址相当于小区地址，在小区内可以有许多住户（程序），而门牌号（端口）就是各个住户（程序）的联系地址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2148840" cy="2148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05" y="2651760"/>
            <a:ext cx="4649470" cy="1050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0155" y="3007995"/>
            <a:ext cx="153416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地址即可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65" y="3804920"/>
            <a:ext cx="5516880" cy="1082040"/>
          </a:xfrm>
          <a:prstGeom prst="rect">
            <a:avLst/>
          </a:prstGeom>
        </p:spPr>
      </p:pic>
      <p:pic>
        <p:nvPicPr>
          <p:cNvPr id="7" name="图片 6" descr="01 (9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系统是一个超大号小区，可以支持</a:t>
            </a:r>
            <a:r>
              <a:rPr lang="en-US" altLang="zh-CN" dirty="0"/>
              <a:t>65535</a:t>
            </a:r>
            <a:r>
              <a:rPr lang="zh-CN" altLang="en-US" dirty="0"/>
              <a:t>个端口，这</a:t>
            </a:r>
            <a:r>
              <a:rPr lang="en-US" altLang="zh-CN" dirty="0"/>
              <a:t>6</a:t>
            </a:r>
            <a:r>
              <a:rPr lang="zh-CN" altLang="en-US" dirty="0"/>
              <a:t>万多个端口分为</a:t>
            </a:r>
            <a:r>
              <a:rPr lang="en-US" altLang="zh-CN" dirty="0"/>
              <a:t>3</a:t>
            </a:r>
            <a:r>
              <a:rPr lang="zh-CN" altLang="en-US" dirty="0"/>
              <a:t>类进行使用：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公认端口：</a:t>
            </a:r>
            <a:r>
              <a:rPr lang="en-US" altLang="zh-CN" dirty="0"/>
              <a:t>1~1023</a:t>
            </a:r>
            <a:r>
              <a:rPr lang="zh-CN" altLang="en-US" dirty="0"/>
              <a:t>，通常用于一些系统内置或知名程序的预留使用，如</a:t>
            </a:r>
            <a:r>
              <a:rPr lang="en-US" altLang="zh-CN" dirty="0"/>
              <a:t>SSH</a:t>
            </a:r>
            <a:r>
              <a:rPr lang="zh-CN" altLang="en-US" dirty="0"/>
              <a:t>服务的</a:t>
            </a:r>
            <a:r>
              <a:rPr lang="en-US" altLang="zh-CN" dirty="0"/>
              <a:t>22</a:t>
            </a:r>
            <a:r>
              <a:rPr lang="zh-CN" altLang="en-US" dirty="0"/>
              <a:t>端口，</a:t>
            </a:r>
            <a:r>
              <a:rPr lang="en-US" altLang="zh-CN" dirty="0"/>
              <a:t>HTTPS</a:t>
            </a:r>
            <a:r>
              <a:rPr lang="zh-CN" altLang="en-US" dirty="0"/>
              <a:t>服务的</a:t>
            </a:r>
            <a:r>
              <a:rPr lang="en-US" altLang="zh-CN" dirty="0"/>
              <a:t>443</a:t>
            </a:r>
            <a:r>
              <a:rPr lang="zh-CN" altLang="en-US" dirty="0"/>
              <a:t>端口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非特殊需要，不要占用这个范围的端口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注册端口：</a:t>
            </a:r>
            <a:r>
              <a:rPr lang="en-US" altLang="zh-CN" dirty="0"/>
              <a:t>1024~49151</a:t>
            </a:r>
            <a:r>
              <a:rPr lang="zh-CN" altLang="en-US" dirty="0"/>
              <a:t>，通常可以随意使用，用于松散的绑定一些程序</a:t>
            </a:r>
            <a:r>
              <a:rPr lang="en-US" altLang="zh-CN" dirty="0"/>
              <a:t>\</a:t>
            </a:r>
            <a:r>
              <a:rPr lang="zh-CN" altLang="en-US" dirty="0"/>
              <a:t>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动态端口：</a:t>
            </a:r>
            <a:r>
              <a:rPr lang="en-US" altLang="zh-CN" dirty="0"/>
              <a:t>49152~65535</a:t>
            </a:r>
            <a:r>
              <a:rPr lang="zh-CN" altLang="en-US" dirty="0"/>
              <a:t>，通常不会固定绑定程序，而是当程序对外进行网络链接时，用于临时使用。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如图中，计算机</a:t>
            </a:r>
            <a:r>
              <a:rPr lang="en-US" altLang="zh-CN" dirty="0"/>
              <a:t>A</a:t>
            </a:r>
            <a:r>
              <a:rPr lang="zh-CN" altLang="en-US" dirty="0"/>
              <a:t>的微信连接计算机</a:t>
            </a:r>
            <a:r>
              <a:rPr lang="en-US" altLang="zh-CN" dirty="0"/>
              <a:t>B</a:t>
            </a:r>
            <a:r>
              <a:rPr lang="zh-CN" altLang="en-US" dirty="0"/>
              <a:t>的微信，</a:t>
            </a:r>
            <a:r>
              <a:rPr lang="en-US" altLang="zh-CN" dirty="0"/>
              <a:t>A</a:t>
            </a:r>
            <a:r>
              <a:rPr lang="zh-CN" altLang="en-US" dirty="0"/>
              <a:t>使用的</a:t>
            </a:r>
            <a:r>
              <a:rPr lang="en-US" altLang="zh-CN" dirty="0"/>
              <a:t>50001</a:t>
            </a:r>
            <a:r>
              <a:rPr lang="zh-CN" altLang="en-US" dirty="0"/>
              <a:t>即动态端口，临时找一个端口作为出口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计算机</a:t>
            </a:r>
            <a:r>
              <a:rPr lang="en-US" altLang="zh-CN" dirty="0"/>
              <a:t>B</a:t>
            </a:r>
            <a:r>
              <a:rPr lang="zh-CN" altLang="en-US" dirty="0"/>
              <a:t>的微信使用端口</a:t>
            </a:r>
            <a:r>
              <a:rPr lang="en-US" altLang="zh-CN" dirty="0"/>
              <a:t>5678</a:t>
            </a:r>
            <a:r>
              <a:rPr lang="zh-CN" altLang="en-US" dirty="0"/>
              <a:t>，即注册端口，长期绑定此端口等待别人连接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：上述微信的端口仅为演示，具体微信的端口使用非图中示意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3769995"/>
            <a:ext cx="5516880" cy="1082040"/>
          </a:xfrm>
          <a:prstGeom prst="rect">
            <a:avLst/>
          </a:prstGeom>
        </p:spPr>
      </p:pic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查看端口占用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Linux</a:t>
            </a:r>
            <a:r>
              <a:rPr lang="zh-CN" altLang="en-US"/>
              <a:t>命令去查看端口的占用情况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nmap</a:t>
            </a:r>
            <a:r>
              <a:rPr lang="zh-CN" altLang="en-US"/>
              <a:t>命令，安装</a:t>
            </a:r>
            <a:r>
              <a:rPr lang="en-US" altLang="zh-CN"/>
              <a:t>nmap</a:t>
            </a:r>
            <a:r>
              <a:rPr lang="zh-CN" altLang="en-US"/>
              <a:t>：</a:t>
            </a:r>
            <a:r>
              <a:rPr lang="en-US" altLang="zh-CN"/>
              <a:t>yum -y install nmap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nmap </a:t>
            </a:r>
            <a:r>
              <a:rPr lang="zh-CN" altLang="en-US"/>
              <a:t>被查看的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可以看到，本机（</a:t>
            </a:r>
            <a:r>
              <a:rPr lang="en-US" altLang="zh-CN"/>
              <a:t>127.0.0.1</a:t>
            </a:r>
            <a:r>
              <a:rPr lang="zh-CN" altLang="en-US"/>
              <a:t>）上有</a:t>
            </a:r>
            <a:r>
              <a:rPr lang="en-US" altLang="zh-CN"/>
              <a:t>5</a:t>
            </a:r>
            <a:r>
              <a:rPr lang="zh-CN" altLang="en-US"/>
              <a:t>个端口现在被程序占用了。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其中：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22</a:t>
            </a:r>
            <a:r>
              <a:rPr lang="zh-CN" altLang="en-US"/>
              <a:t>端口，一般是</a:t>
            </a:r>
            <a:r>
              <a:rPr lang="en-US" altLang="zh-CN"/>
              <a:t>SSH</a:t>
            </a:r>
            <a:r>
              <a:rPr lang="zh-CN" altLang="en-US"/>
              <a:t>服务使用，即</a:t>
            </a:r>
            <a:r>
              <a:rPr lang="en-US" altLang="zh-CN"/>
              <a:t>FinalShell</a:t>
            </a:r>
            <a:r>
              <a:rPr lang="zh-CN" altLang="en-US"/>
              <a:t>远程连接</a:t>
            </a:r>
            <a:r>
              <a:rPr lang="en-US" altLang="zh-CN"/>
              <a:t>Linux</a:t>
            </a:r>
            <a:r>
              <a:rPr lang="zh-CN" altLang="en-US"/>
              <a:t>所使用的端口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907665"/>
            <a:ext cx="2707640" cy="1384935"/>
          </a:xfrm>
          <a:prstGeom prst="rect">
            <a:avLst/>
          </a:prstGeom>
        </p:spPr>
      </p:pic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查看端口占用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netstat</a:t>
            </a:r>
            <a:r>
              <a:rPr lang="zh-CN" altLang="en-US"/>
              <a:t>命令，查看指定端口的占用情况</a:t>
            </a:r>
          </a:p>
          <a:p>
            <a:r>
              <a:rPr lang="zh-CN" altLang="en-US"/>
              <a:t>语法：</a:t>
            </a:r>
            <a:r>
              <a:rPr lang="en-US" altLang="zh-CN"/>
              <a:t>netstat -anp | grep </a:t>
            </a:r>
            <a:r>
              <a:rPr lang="zh-CN" altLang="en-US"/>
              <a:t>端口号，安装</a:t>
            </a:r>
            <a:r>
              <a:rPr lang="en-US" altLang="zh-CN"/>
              <a:t>netstat</a:t>
            </a:r>
            <a:r>
              <a:rPr lang="zh-CN" altLang="en-US"/>
              <a:t>：</a:t>
            </a:r>
            <a:r>
              <a:rPr lang="en-US" altLang="zh-CN"/>
              <a:t>yum -y install net-tools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如图，可以看到当前系统</a:t>
            </a:r>
            <a:r>
              <a:rPr lang="en-US" altLang="zh-CN"/>
              <a:t>6000</a:t>
            </a:r>
            <a:r>
              <a:rPr lang="zh-CN" altLang="en-US"/>
              <a:t>端口被程序（进程号</a:t>
            </a:r>
            <a:r>
              <a:rPr lang="en-US" altLang="zh-CN"/>
              <a:t>7174</a:t>
            </a:r>
            <a:r>
              <a:rPr lang="zh-CN" altLang="en-US"/>
              <a:t>）占用了</a:t>
            </a:r>
          </a:p>
          <a:p>
            <a:r>
              <a:rPr lang="zh-CN" altLang="en-US"/>
              <a:t>其中，</a:t>
            </a:r>
            <a:r>
              <a:rPr lang="en-US" altLang="zh-CN"/>
              <a:t>0.0.0.0:6000</a:t>
            </a:r>
            <a:r>
              <a:rPr lang="zh-CN" altLang="en-US"/>
              <a:t>，表示端口绑定在</a:t>
            </a:r>
            <a:r>
              <a:rPr lang="en-US" altLang="zh-CN"/>
              <a:t>0.0.0.0</a:t>
            </a:r>
            <a:r>
              <a:rPr lang="zh-CN" altLang="en-US"/>
              <a:t>这个</a:t>
            </a:r>
            <a:r>
              <a:rPr lang="en-US" altLang="zh-CN"/>
              <a:t>IP</a:t>
            </a:r>
            <a:r>
              <a:rPr lang="zh-CN" altLang="en-US"/>
              <a:t>地址上，表示允许外部访问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可以看到，当前系统</a:t>
            </a:r>
            <a:r>
              <a:rPr lang="en-US" altLang="zh-CN"/>
              <a:t>12345</a:t>
            </a:r>
            <a:r>
              <a:rPr lang="zh-CN" altLang="en-US"/>
              <a:t>端口，无人使用哦。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540000"/>
            <a:ext cx="8237220" cy="64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4557395"/>
            <a:ext cx="3931920" cy="464820"/>
          </a:xfrm>
          <a:prstGeom prst="rect">
            <a:avLst/>
          </a:prstGeom>
        </p:spPr>
      </p:pic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什么是端口？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zh-CN" altLang="en-US" sz="1400"/>
              <a:t>端口是指计算机和外部交互的出入口，可以分为物理端口和虚拟端口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物理端口：</a:t>
            </a:r>
            <a:r>
              <a:rPr lang="en-US" altLang="zh-CN" sz="1400"/>
              <a:t>USB</a:t>
            </a:r>
            <a:r>
              <a:rPr lang="zh-CN" altLang="en-US" sz="1400"/>
              <a:t>、</a:t>
            </a:r>
            <a:r>
              <a:rPr lang="en-US" altLang="zh-CN" sz="1400"/>
              <a:t>HDMI</a:t>
            </a:r>
            <a:r>
              <a:rPr lang="zh-CN" altLang="en-US" sz="1400"/>
              <a:t>、</a:t>
            </a:r>
            <a:r>
              <a:rPr lang="en-US" altLang="zh-CN" sz="1400"/>
              <a:t>DP</a:t>
            </a:r>
            <a:r>
              <a:rPr lang="zh-CN" altLang="en-US" sz="1400"/>
              <a:t>、</a:t>
            </a:r>
            <a:r>
              <a:rPr lang="en-US" altLang="zh-CN" sz="1400"/>
              <a:t>VGA</a:t>
            </a:r>
            <a:r>
              <a:rPr lang="zh-CN" altLang="en-US" sz="1400"/>
              <a:t>、</a:t>
            </a:r>
            <a:r>
              <a:rPr lang="en-US" altLang="zh-CN" sz="1400"/>
              <a:t>RJ45</a:t>
            </a:r>
            <a:r>
              <a:rPr lang="zh-CN" altLang="en-US" sz="1400"/>
              <a:t>等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虚拟端口：操作系统和外部交互的出入口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IP</a:t>
            </a:r>
            <a:r>
              <a:rPr lang="zh-CN" altLang="en-US" sz="1400"/>
              <a:t>只能确定计算机，通过端口才能锁定要交互的程序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端口的划分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公认端口：</a:t>
            </a:r>
            <a:r>
              <a:rPr lang="en-US" altLang="zh-CN" sz="1400"/>
              <a:t>1~1023</a:t>
            </a:r>
            <a:r>
              <a:rPr lang="zh-CN" altLang="en-US" sz="1400"/>
              <a:t>，用于系统内置或常用知名软件绑定使用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注册端口：</a:t>
            </a:r>
            <a:r>
              <a:rPr lang="en-US" altLang="zh-CN" sz="1400"/>
              <a:t>1024~49151</a:t>
            </a:r>
            <a:r>
              <a:rPr lang="zh-CN" altLang="en-US" sz="1400"/>
              <a:t>，用于松散绑定使用（用户自定义）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动态端口：</a:t>
            </a:r>
            <a:r>
              <a:rPr lang="en-US" altLang="zh-CN" sz="1400"/>
              <a:t>49152~65535</a:t>
            </a:r>
            <a:r>
              <a:rPr lang="zh-CN" altLang="en-US" sz="1400"/>
              <a:t>，用于临时使用（多用于出口）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查看端口占用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nmap IP</a:t>
            </a:r>
            <a:r>
              <a:rPr lang="zh-CN" altLang="en-US" sz="1400"/>
              <a:t>地址，查看指定</a:t>
            </a:r>
            <a:r>
              <a:rPr lang="en-US" altLang="zh-CN" sz="1400"/>
              <a:t>IP</a:t>
            </a:r>
            <a:r>
              <a:rPr lang="zh-CN" altLang="en-US" sz="1400"/>
              <a:t>的对外暴露端口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netstat -anp | grep </a:t>
            </a:r>
            <a:r>
              <a:rPr lang="zh-CN" altLang="en-US" sz="1400"/>
              <a:t>端口号，查看本机指定端口号的占用情况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历史命令搜索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可以通过：</a:t>
            </a:r>
            <a:r>
              <a:rPr lang="en-US" altLang="zh-CN" dirty="0"/>
              <a:t>!</a:t>
            </a:r>
            <a:r>
              <a:rPr lang="zh-CN" altLang="en-US" dirty="0"/>
              <a:t>命令前缀，自动执行上一次匹配前缀的命令（适用于近期的搜索，对于长期的搜索很难实现）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093595"/>
            <a:ext cx="5918200" cy="42868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02209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掌握进程的概念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掌握如何查看进程、关闭进程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程序运行在操作系统中，是被操作系统所管理的。</a:t>
            </a:r>
          </a:p>
          <a:p>
            <a:r>
              <a:rPr lang="zh-CN" altLang="en-US"/>
              <a:t>为管理运行的程序，每一个程序在运行的时候，便被操作系统注册为系统中的一个：进程</a:t>
            </a:r>
          </a:p>
          <a:p>
            <a:r>
              <a:rPr lang="zh-CN" altLang="en-US"/>
              <a:t>并会为每一个进程都分配一个独有的：进程</a:t>
            </a:r>
            <a:r>
              <a:rPr lang="en-US" altLang="zh-CN"/>
              <a:t>ID</a:t>
            </a:r>
            <a:r>
              <a:rPr lang="zh-CN" altLang="en-US"/>
              <a:t>（进程号）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27208"/>
          <a:stretch>
            <a:fillRect/>
          </a:stretch>
        </p:blipFill>
        <p:spPr>
          <a:xfrm>
            <a:off x="808990" y="3053080"/>
            <a:ext cx="4437380" cy="3006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254"/>
          <a:stretch>
            <a:fillRect/>
          </a:stretch>
        </p:blipFill>
        <p:spPr>
          <a:xfrm>
            <a:off x="6426835" y="3302000"/>
            <a:ext cx="4400550" cy="2507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5320" y="6062345"/>
            <a:ext cx="22047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Windows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系统任务管理器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38745" y="5809615"/>
            <a:ext cx="17767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Linux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系统查看进程</a:t>
            </a:r>
          </a:p>
        </p:txBody>
      </p:sp>
      <p:pic>
        <p:nvPicPr>
          <p:cNvPr id="8" name="图片 7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ps</a:t>
            </a:r>
            <a:r>
              <a:rPr lang="zh-CN" altLang="en-US"/>
              <a:t>命令查看</a:t>
            </a:r>
            <a:r>
              <a:rPr lang="en-US" altLang="zh-CN"/>
              <a:t>Linux</a:t>
            </a:r>
            <a:r>
              <a:rPr lang="zh-CN" altLang="en-US"/>
              <a:t>系统中的进程信息</a:t>
            </a:r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选项：</a:t>
            </a:r>
            <a:r>
              <a:rPr lang="en-US" altLang="zh-CN"/>
              <a:t>-e</a:t>
            </a:r>
            <a:r>
              <a:rPr lang="zh-CN" altLang="en-US"/>
              <a:t>，显示出全部的进程</a:t>
            </a:r>
          </a:p>
          <a:p>
            <a:r>
              <a:rPr lang="zh-CN" altLang="en-US"/>
              <a:t>选项：</a:t>
            </a:r>
            <a:r>
              <a:rPr lang="en-US" altLang="zh-CN"/>
              <a:t>-f</a:t>
            </a:r>
            <a:r>
              <a:rPr lang="zh-CN" altLang="en-US"/>
              <a:t>，以完全格式化的形式展示信息（展示全部信息）</a:t>
            </a:r>
          </a:p>
          <a:p>
            <a:r>
              <a:rPr lang="zh-CN" altLang="en-US"/>
              <a:t>一般来说，固定用法就是：</a:t>
            </a:r>
            <a:r>
              <a:rPr lang="en-US" altLang="zh-CN"/>
              <a:t> ps -ef </a:t>
            </a:r>
            <a:r>
              <a:rPr lang="zh-CN" altLang="en-US"/>
              <a:t>列出全部进程的全部信息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178050"/>
            <a:ext cx="1165860" cy="312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254"/>
          <a:stretch>
            <a:fillRect/>
          </a:stretch>
        </p:blipFill>
        <p:spPr>
          <a:xfrm>
            <a:off x="783590" y="3786505"/>
            <a:ext cx="4400550" cy="2507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9870" y="4054475"/>
            <a:ext cx="5304155" cy="2306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从左到右分别是：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UID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：进程所属的用户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：进程的进程号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PPID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：进程的父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（启动此进程的其它进程）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：此进程的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占用率（百分比）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STIME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：进程的启动时间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TTY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：启动此进程的终端序号，如显示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?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，表示非终端启动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TIME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：进程占用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的时间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CMD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：进程对应的名称或启动路径或启动命令</a:t>
            </a:r>
          </a:p>
        </p:txBody>
      </p:sp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查看指定进程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FinalShell</a:t>
            </a:r>
            <a:r>
              <a:rPr lang="zh-CN" altLang="en-US" dirty="0"/>
              <a:t>中，执行命令：</a:t>
            </a:r>
            <a:r>
              <a:rPr lang="en-US" altLang="zh-CN" dirty="0"/>
              <a:t>tail</a:t>
            </a:r>
            <a:r>
              <a:rPr lang="zh-CN" altLang="en-US" dirty="0"/>
              <a:t>，可以看到，此命令一直阻塞在那里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FinalShell</a:t>
            </a:r>
            <a:r>
              <a:rPr lang="zh-CN" altLang="en-US" dirty="0"/>
              <a:t>中，复制一个标签页（新建一个标签页），执行：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</a:t>
            </a:r>
            <a:r>
              <a:rPr lang="zh-CN" altLang="en-US" dirty="0"/>
              <a:t>找出</a:t>
            </a:r>
            <a:r>
              <a:rPr lang="en-US" altLang="zh-CN" dirty="0"/>
              <a:t>tail</a:t>
            </a:r>
            <a:r>
              <a:rPr lang="zh-CN" altLang="en-US" dirty="0"/>
              <a:t>这个程序的进程信息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问题：是否会发现，列出的信息太多，无法准确的找到或很麻烦怎么办？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我们可以使用管道符配合</a:t>
            </a:r>
            <a:r>
              <a:rPr lang="en-US" altLang="zh-CN" dirty="0"/>
              <a:t>grep</a:t>
            </a:r>
            <a:r>
              <a:rPr lang="zh-CN" altLang="en-US" dirty="0"/>
              <a:t>来进行过滤，如：</a:t>
            </a:r>
          </a:p>
          <a:p>
            <a:pPr>
              <a:buFont typeface="Arial" panose="020B0604020202020204" pitchFamily="34" charset="0"/>
            </a:pP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| grep tail</a:t>
            </a:r>
            <a:r>
              <a:rPr lang="zh-CN" altLang="en-US" dirty="0"/>
              <a:t>，即可准确的找到</a:t>
            </a:r>
            <a:r>
              <a:rPr lang="en-US" altLang="zh-CN" dirty="0"/>
              <a:t>tail</a:t>
            </a:r>
            <a:r>
              <a:rPr lang="zh-CN" altLang="en-US" dirty="0"/>
              <a:t>命令的信息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过滤不仅仅过滤名称，进程号，用户</a:t>
            </a:r>
            <a:r>
              <a:rPr lang="en-US" altLang="zh-CN" dirty="0"/>
              <a:t>ID</a:t>
            </a:r>
            <a:r>
              <a:rPr lang="zh-CN" altLang="en-US" dirty="0"/>
              <a:t>等等，都可以被</a:t>
            </a:r>
            <a:r>
              <a:rPr lang="en-US" altLang="zh-CN" dirty="0"/>
              <a:t>grep</a:t>
            </a:r>
            <a:r>
              <a:rPr lang="zh-CN" altLang="en-US" dirty="0"/>
              <a:t>过滤哦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| grep 30001</a:t>
            </a:r>
            <a:r>
              <a:rPr lang="zh-CN" altLang="en-US" dirty="0"/>
              <a:t>，过滤带有</a:t>
            </a:r>
            <a:r>
              <a:rPr lang="en-US" altLang="zh-CN" dirty="0"/>
              <a:t>30001</a:t>
            </a:r>
            <a:r>
              <a:rPr lang="zh-CN" altLang="en-US" dirty="0"/>
              <a:t>关键字的进程信息（一般指代过滤</a:t>
            </a:r>
            <a:r>
              <a:rPr lang="en-US" altLang="zh-CN" dirty="0"/>
              <a:t>30001</a:t>
            </a:r>
            <a:r>
              <a:rPr lang="zh-CN" altLang="en-US" dirty="0"/>
              <a:t>进程号）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4200525"/>
            <a:ext cx="6896100" cy="632460"/>
          </a:xfrm>
          <a:prstGeom prst="rect">
            <a:avLst/>
          </a:prstGeom>
        </p:spPr>
      </p:pic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关闭进程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系统中，可以通过任务管理器选择进程后，点击结束进程从而关闭它。</a:t>
            </a:r>
          </a:p>
          <a:p>
            <a:r>
              <a:rPr lang="zh-CN" altLang="en-US"/>
              <a:t>同样，在</a:t>
            </a:r>
            <a:r>
              <a:rPr lang="en-US" altLang="zh-CN"/>
              <a:t>Linux</a:t>
            </a:r>
            <a:r>
              <a:rPr lang="zh-CN" altLang="en-US"/>
              <a:t>中，可以通过</a:t>
            </a:r>
            <a:r>
              <a:rPr lang="en-US" altLang="zh-CN"/>
              <a:t>kill</a:t>
            </a:r>
            <a:r>
              <a:rPr lang="zh-CN" altLang="en-US"/>
              <a:t>命令关闭进程。</a:t>
            </a:r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选项：</a:t>
            </a:r>
            <a:r>
              <a:rPr lang="en-US" altLang="zh-CN"/>
              <a:t>-9</a:t>
            </a:r>
            <a:r>
              <a:rPr lang="zh-CN" altLang="en-US"/>
              <a:t>，表示强制关闭进程。不使用此选项会向进程发送信号要求其关闭，但是否关闭看进程自身的处理机制。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05" y="2599055"/>
            <a:ext cx="1813560" cy="312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" y="3322320"/>
            <a:ext cx="6888480" cy="66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3432810"/>
            <a:ext cx="2331720" cy="44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4336415"/>
            <a:ext cx="6896100" cy="838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4557395"/>
            <a:ext cx="2301240" cy="396240"/>
          </a:xfrm>
          <a:prstGeom prst="rect">
            <a:avLst/>
          </a:prstGeom>
        </p:spPr>
      </p:pic>
      <p:pic>
        <p:nvPicPr>
          <p:cNvPr id="9" name="图片 8" descr="01 (14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525" y="5097145"/>
            <a:ext cx="1560830" cy="15608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什么是进程？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zh-CN" sz="1400"/>
              <a:t>进程是指程序在操作系统内运行后被注册为系统内的一个进程，并拥有独立的进程</a:t>
            </a:r>
            <a:r>
              <a:rPr lang="en-US" altLang="zh-CN" sz="1400"/>
              <a:t>ID</a:t>
            </a:r>
            <a:r>
              <a:rPr lang="zh-CN" altLang="en-US" sz="1400"/>
              <a:t>（进程号）</a:t>
            </a:r>
            <a:endParaRPr lang="zh-CN" sz="1400"/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管理进程的命令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ps -ef </a:t>
            </a:r>
            <a:r>
              <a:rPr lang="zh-CN" altLang="en-US" sz="1400"/>
              <a:t>查看进程信息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ps -ef | grep </a:t>
            </a:r>
            <a:r>
              <a:rPr lang="zh-CN" altLang="en-US" sz="1400"/>
              <a:t>关键字</a:t>
            </a:r>
            <a:r>
              <a:rPr lang="en-US" altLang="zh-CN" sz="1400"/>
              <a:t> </a:t>
            </a:r>
            <a:r>
              <a:rPr lang="zh-CN" altLang="en-US" sz="1400"/>
              <a:t>过滤指定关键字进程信息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kill [-9] </a:t>
            </a:r>
            <a:r>
              <a:rPr lang="zh-CN" altLang="en-US" sz="1400"/>
              <a:t>进程号</a:t>
            </a:r>
            <a:r>
              <a:rPr lang="en-US" altLang="zh-CN" sz="1400"/>
              <a:t> </a:t>
            </a:r>
            <a:r>
              <a:rPr lang="zh-CN" altLang="en-US" sz="1400"/>
              <a:t>关闭指定进程号的进程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55168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掌握查看主机运行状态的监控命令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10880" y="954595"/>
            <a:ext cx="10698800" cy="517190"/>
          </a:xfrm>
        </p:spPr>
        <p:txBody>
          <a:bodyPr/>
          <a:lstStyle/>
          <a:p>
            <a:r>
              <a:rPr lang="zh-CN" altLang="en-US" dirty="0"/>
              <a:t>查看</a:t>
            </a:r>
            <a:r>
              <a:rPr dirty="0"/>
              <a:t>系统资源占用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可以通过</a:t>
            </a:r>
            <a:r>
              <a:rPr lang="en-US" altLang="zh-CN" dirty="0"/>
              <a:t>top</a:t>
            </a:r>
            <a:r>
              <a:rPr lang="zh-CN" altLang="en-US" dirty="0"/>
              <a:t>命令查看</a:t>
            </a:r>
            <a:r>
              <a:rPr lang="en-US" altLang="zh-CN" dirty="0"/>
              <a:t>CPU</a:t>
            </a:r>
            <a:r>
              <a:rPr lang="zh-CN" altLang="en-US" dirty="0"/>
              <a:t>、内存使用情况，类似</a:t>
            </a:r>
            <a:r>
              <a:rPr lang="en-US" altLang="zh-CN" dirty="0"/>
              <a:t>Windows</a:t>
            </a:r>
            <a:r>
              <a:rPr lang="zh-CN" altLang="en-US" dirty="0"/>
              <a:t>的任务管理器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     </a:t>
            </a:r>
            <a:r>
              <a:rPr lang="zh-CN" altLang="en-US" dirty="0"/>
              <a:t>默认</a:t>
            </a:r>
            <a:r>
              <a:rPr lang="zh-CN" altLang="en-US" dirty="0">
                <a:solidFill>
                  <a:srgbClr val="FF0000"/>
                </a:solidFill>
              </a:rPr>
              <a:t>每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秒刷新</a:t>
            </a:r>
            <a:r>
              <a:rPr lang="zh-CN" altLang="en-US" dirty="0"/>
              <a:t>一次，语法：</a:t>
            </a:r>
            <a:r>
              <a:rPr lang="zh-CN" altLang="en-US" dirty="0">
                <a:solidFill>
                  <a:srgbClr val="FF0000"/>
                </a:solidFill>
              </a:rPr>
              <a:t>直接输入</a:t>
            </a:r>
            <a:r>
              <a:rPr lang="en-US" altLang="zh-CN" dirty="0">
                <a:solidFill>
                  <a:srgbClr val="FF0000"/>
                </a:solidFill>
              </a:rPr>
              <a:t>top</a:t>
            </a:r>
            <a:r>
              <a:rPr lang="zh-CN" altLang="en-US" dirty="0">
                <a:solidFill>
                  <a:srgbClr val="FF0000"/>
                </a:solidFill>
              </a:rPr>
              <a:t>即可，按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dirty="0">
                <a:solidFill>
                  <a:srgbClr val="FF0000"/>
                </a:solidFill>
              </a:rPr>
              <a:t>ctrl + c</a:t>
            </a:r>
            <a:r>
              <a:rPr lang="zh-CN" altLang="en-US" dirty="0">
                <a:solidFill>
                  <a:srgbClr val="FF0000"/>
                </a:solidFill>
              </a:rPr>
              <a:t>退出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21438"/>
          <a:stretch>
            <a:fillRect/>
          </a:stretch>
        </p:blipFill>
        <p:spPr>
          <a:xfrm>
            <a:off x="1068070" y="2472055"/>
            <a:ext cx="7954645" cy="4184015"/>
          </a:xfrm>
          <a:prstGeom prst="rect">
            <a:avLst/>
          </a:prstGeom>
        </p:spPr>
      </p:pic>
      <p:pic>
        <p:nvPicPr>
          <p:cNvPr id="7" name="图片 6" descr="01 (5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105" y="4989195"/>
            <a:ext cx="19538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历史命令搜索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可以通过快捷键：</a:t>
            </a:r>
            <a:r>
              <a:rPr lang="en-US" altLang="zh-CN"/>
              <a:t>ctrl + r</a:t>
            </a:r>
            <a:r>
              <a:rPr lang="zh-CN" altLang="en-US"/>
              <a:t>，输入内容去匹配历史命令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如果搜索到的内容是你需要的，那么：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回车键可以直接执行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键盘左右键，可以得到此命令（不执行）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2103120"/>
            <a:ext cx="3078480" cy="61722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命令内容详解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第一行：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top</a:t>
            </a:r>
            <a:r>
              <a:rPr lang="zh-CN" altLang="en-US" sz="1200"/>
              <a:t>：命令名称，</a:t>
            </a:r>
            <a:r>
              <a:rPr lang="en-US" altLang="zh-CN" sz="1200"/>
              <a:t>14:39:58</a:t>
            </a:r>
            <a:r>
              <a:rPr lang="zh-CN" altLang="en-US" sz="1200"/>
              <a:t>：当前系统时间，</a:t>
            </a:r>
            <a:r>
              <a:rPr lang="en-US" altLang="zh-CN" sz="1200"/>
              <a:t>up 6 min</a:t>
            </a:r>
            <a:r>
              <a:rPr lang="zh-CN" altLang="en-US" sz="1200"/>
              <a:t>：启动了</a:t>
            </a:r>
            <a:r>
              <a:rPr lang="en-US" altLang="zh-CN" sz="1200"/>
              <a:t>6</a:t>
            </a:r>
            <a:r>
              <a:rPr lang="zh-CN" altLang="en-US" sz="1200"/>
              <a:t>分钟，</a:t>
            </a:r>
            <a:r>
              <a:rPr lang="en-US" altLang="zh-CN" sz="1200"/>
              <a:t>2 users</a:t>
            </a:r>
            <a:r>
              <a:rPr lang="zh-CN" altLang="en-US" sz="1200"/>
              <a:t>：</a:t>
            </a:r>
            <a:r>
              <a:rPr lang="en-US" altLang="zh-CN" sz="1200"/>
              <a:t>2</a:t>
            </a:r>
            <a:r>
              <a:rPr lang="zh-CN" altLang="en-US" sz="1200"/>
              <a:t>个用户登录，</a:t>
            </a:r>
            <a:r>
              <a:rPr lang="en-US" altLang="zh-CN" sz="1200"/>
              <a:t>load</a:t>
            </a:r>
            <a:r>
              <a:rPr lang="zh-CN" altLang="en-US" sz="1200"/>
              <a:t>：</a:t>
            </a:r>
            <a:r>
              <a:rPr lang="en-US" altLang="zh-CN" sz="1200"/>
              <a:t>1</a:t>
            </a:r>
            <a:r>
              <a:rPr lang="zh-CN" altLang="en-US" sz="1200"/>
              <a:t>、</a:t>
            </a:r>
            <a:r>
              <a:rPr lang="en-US" altLang="zh-CN" sz="1200"/>
              <a:t>5</a:t>
            </a:r>
            <a:r>
              <a:rPr lang="zh-CN" altLang="en-US" sz="1200"/>
              <a:t>、</a:t>
            </a:r>
            <a:r>
              <a:rPr lang="en-US" altLang="zh-CN" sz="1200"/>
              <a:t>15</a:t>
            </a:r>
            <a:r>
              <a:rPr lang="zh-CN" altLang="en-US" sz="1200"/>
              <a:t>分钟负载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第二行：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Tasks</a:t>
            </a:r>
            <a:r>
              <a:rPr lang="zh-CN" altLang="en-US" sz="1200"/>
              <a:t>：</a:t>
            </a:r>
            <a:r>
              <a:rPr lang="en-US" altLang="zh-CN" sz="1200"/>
              <a:t>175</a:t>
            </a:r>
            <a:r>
              <a:rPr lang="zh-CN" altLang="en-US" sz="1200"/>
              <a:t>个进程，</a:t>
            </a:r>
            <a:r>
              <a:rPr lang="en-US" altLang="zh-CN" sz="1200"/>
              <a:t>1 running</a:t>
            </a:r>
            <a:r>
              <a:rPr lang="zh-CN" altLang="en-US" sz="1200"/>
              <a:t>：</a:t>
            </a:r>
            <a:r>
              <a:rPr lang="en-US" altLang="zh-CN" sz="1200"/>
              <a:t>1</a:t>
            </a:r>
            <a:r>
              <a:rPr lang="zh-CN" altLang="en-US" sz="1200"/>
              <a:t>个进程子在运行，</a:t>
            </a:r>
            <a:r>
              <a:rPr lang="en-US" altLang="zh-CN" sz="1200"/>
              <a:t>174 sleeping</a:t>
            </a:r>
            <a:r>
              <a:rPr lang="zh-CN" altLang="en-US" sz="1200"/>
              <a:t>：</a:t>
            </a:r>
            <a:r>
              <a:rPr lang="en-US" altLang="zh-CN" sz="1200"/>
              <a:t>174</a:t>
            </a:r>
            <a:r>
              <a:rPr lang="zh-CN" altLang="en-US" sz="1200"/>
              <a:t>个进程睡眠，</a:t>
            </a:r>
            <a:r>
              <a:rPr lang="en-US" altLang="zh-CN" sz="1200"/>
              <a:t>0</a:t>
            </a:r>
            <a:r>
              <a:rPr lang="zh-CN" altLang="en-US" sz="1200"/>
              <a:t>个停止进程，</a:t>
            </a:r>
            <a:r>
              <a:rPr lang="en-US" altLang="zh-CN" sz="1200"/>
              <a:t>0</a:t>
            </a:r>
            <a:r>
              <a:rPr lang="zh-CN" altLang="en-US" sz="1200"/>
              <a:t>个僵尸进程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第三行：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%Cpu(s)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us</a:t>
            </a:r>
            <a:r>
              <a:rPr lang="zh-CN" altLang="en-US" sz="1200"/>
              <a:t>：用户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sy</a:t>
            </a:r>
            <a:r>
              <a:rPr lang="zh-CN" altLang="en-US" sz="1200"/>
              <a:t>：系统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ni</a:t>
            </a:r>
            <a:r>
              <a:rPr lang="zh-CN" altLang="en-US" sz="1200"/>
              <a:t>：高优先级进程占用</a:t>
            </a:r>
            <a:r>
              <a:rPr lang="en-US" altLang="zh-CN" sz="1200"/>
              <a:t>CPU</a:t>
            </a:r>
            <a:r>
              <a:rPr lang="zh-CN" altLang="en-US" sz="1200"/>
              <a:t>时间百分比，</a:t>
            </a:r>
            <a:r>
              <a:rPr lang="en-US" altLang="zh-CN" sz="1200"/>
              <a:t>id</a:t>
            </a:r>
            <a:r>
              <a:rPr lang="zh-CN" altLang="en-US" sz="1200"/>
              <a:t>：空闲</a:t>
            </a:r>
            <a:r>
              <a:rPr lang="en-US" altLang="zh-CN" sz="1200"/>
              <a:t>CPU</a:t>
            </a:r>
            <a:r>
              <a:rPr lang="zh-CN" altLang="en-US" sz="1200"/>
              <a:t>率，</a:t>
            </a:r>
            <a:r>
              <a:rPr lang="en-US" altLang="zh-CN" sz="1200"/>
              <a:t>wa</a:t>
            </a:r>
            <a:r>
              <a:rPr lang="zh-CN" altLang="en-US" sz="1200"/>
              <a:t>：</a:t>
            </a:r>
            <a:r>
              <a:rPr lang="en-US" altLang="zh-CN" sz="1200"/>
              <a:t>IO</a:t>
            </a:r>
            <a:r>
              <a:rPr lang="zh-CN" altLang="en-US" sz="1200"/>
              <a:t>等待</a:t>
            </a:r>
            <a:r>
              <a:rPr lang="en-US" altLang="zh-CN" sz="1200"/>
              <a:t>CPU</a:t>
            </a:r>
            <a:r>
              <a:rPr lang="zh-CN" altLang="en-US" sz="1200"/>
              <a:t>占用率，</a:t>
            </a:r>
            <a:r>
              <a:rPr lang="en-US" altLang="zh-CN" sz="1200"/>
              <a:t>hi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硬件中断率，</a:t>
            </a:r>
            <a:r>
              <a:rPr lang="en-US" altLang="zh-CN" sz="1200"/>
              <a:t>si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软件中断率，</a:t>
            </a:r>
            <a:r>
              <a:rPr lang="en-US" altLang="zh-CN" sz="1200"/>
              <a:t>st</a:t>
            </a:r>
            <a:r>
              <a:rPr lang="zh-CN" altLang="en-US" sz="1200"/>
              <a:t>：强制等待占用</a:t>
            </a:r>
            <a:r>
              <a:rPr lang="en-US" altLang="zh-CN" sz="1200"/>
              <a:t>CPU</a:t>
            </a:r>
            <a:r>
              <a:rPr lang="zh-CN" altLang="en-US" sz="1200"/>
              <a:t>率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第四、五行：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Kib Mem</a:t>
            </a:r>
            <a:r>
              <a:rPr lang="zh-CN" altLang="en-US" sz="1200"/>
              <a:t>：物理内存，</a:t>
            </a:r>
            <a:r>
              <a:rPr lang="en-US" altLang="zh-CN" sz="1200"/>
              <a:t>total</a:t>
            </a:r>
            <a:r>
              <a:rPr lang="zh-CN" altLang="en-US" sz="1200"/>
              <a:t>：总量，</a:t>
            </a:r>
            <a:r>
              <a:rPr lang="en-US" altLang="zh-CN" sz="1200"/>
              <a:t>free</a:t>
            </a:r>
            <a:r>
              <a:rPr lang="zh-CN" altLang="en-US" sz="1200"/>
              <a:t>：空闲，</a:t>
            </a:r>
            <a:r>
              <a:rPr lang="en-US" altLang="zh-CN" sz="1200"/>
              <a:t>used</a:t>
            </a:r>
            <a:r>
              <a:rPr lang="zh-CN" altLang="en-US" sz="1200"/>
              <a:t>：使用，</a:t>
            </a:r>
            <a:r>
              <a:rPr lang="en-US" altLang="zh-CN" sz="1200"/>
              <a:t>buff/cache</a:t>
            </a:r>
            <a:r>
              <a:rPr lang="zh-CN" altLang="en-US" sz="1200"/>
              <a:t>：</a:t>
            </a:r>
            <a:r>
              <a:rPr lang="en-US" altLang="zh-CN" sz="1200"/>
              <a:t>buff</a:t>
            </a:r>
            <a:r>
              <a:rPr lang="zh-CN" altLang="en-US" sz="1200"/>
              <a:t>和</a:t>
            </a:r>
            <a:r>
              <a:rPr lang="en-US" altLang="zh-CN" sz="1200"/>
              <a:t>cache</a:t>
            </a:r>
            <a:r>
              <a:rPr lang="zh-CN" altLang="en-US" sz="1200"/>
              <a:t>占用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KibSwap</a:t>
            </a:r>
            <a:r>
              <a:rPr lang="zh-CN" altLang="en-US" sz="1200"/>
              <a:t>：虚拟内存（交换空间），</a:t>
            </a:r>
            <a:r>
              <a:rPr lang="en-US" altLang="zh-CN" sz="1200">
                <a:sym typeface="+mn-ea"/>
              </a:rPr>
              <a:t>total</a:t>
            </a:r>
            <a:r>
              <a:rPr lang="zh-CN" altLang="en-US" sz="1200">
                <a:sym typeface="+mn-ea"/>
              </a:rPr>
              <a:t>：总量，</a:t>
            </a:r>
            <a:r>
              <a:rPr lang="en-US" altLang="zh-CN" sz="1200">
                <a:sym typeface="+mn-ea"/>
              </a:rPr>
              <a:t>free</a:t>
            </a:r>
            <a:r>
              <a:rPr lang="zh-CN" altLang="en-US" sz="1200">
                <a:sym typeface="+mn-ea"/>
              </a:rPr>
              <a:t>：空闲，</a:t>
            </a:r>
            <a:r>
              <a:rPr lang="en-US" altLang="zh-CN" sz="1200">
                <a:sym typeface="+mn-ea"/>
              </a:rPr>
              <a:t>used</a:t>
            </a:r>
            <a:r>
              <a:rPr lang="zh-CN" altLang="en-US" sz="1200">
                <a:sym typeface="+mn-ea"/>
              </a:rPr>
              <a:t>：使用，</a:t>
            </a:r>
            <a:r>
              <a:rPr lang="en-US" altLang="zh-CN" sz="1200">
                <a:sym typeface="+mn-ea"/>
              </a:rPr>
              <a:t>buff/cache</a:t>
            </a:r>
            <a:r>
              <a:rPr lang="zh-CN" altLang="en-US" sz="1200"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buff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cache</a:t>
            </a:r>
            <a:r>
              <a:rPr lang="zh-CN" altLang="en-US" sz="1200">
                <a:sym typeface="+mn-ea"/>
              </a:rPr>
              <a:t>占用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1809115"/>
            <a:ext cx="6347460" cy="205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5" y="2545715"/>
            <a:ext cx="6537960" cy="198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045" y="3274695"/>
            <a:ext cx="7589520" cy="213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960" y="4158615"/>
            <a:ext cx="6011545" cy="387985"/>
          </a:xfrm>
          <a:prstGeom prst="rect">
            <a:avLst/>
          </a:prstGeom>
        </p:spPr>
      </p:pic>
      <p:pic>
        <p:nvPicPr>
          <p:cNvPr id="8" name="图片 7" descr="01 (13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010" y="512191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top</a:t>
            </a:r>
            <a:r>
              <a:rPr>
                <a:sym typeface="+mn-ea"/>
              </a:rPr>
              <a:t>命令内容详解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PID</a:t>
            </a:r>
            <a:r>
              <a:rPr lang="zh-CN" altLang="en-US" sz="1200"/>
              <a:t>：进程</a:t>
            </a:r>
            <a:r>
              <a:rPr lang="en-US" altLang="zh-CN" sz="12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USER</a:t>
            </a:r>
            <a:r>
              <a:rPr lang="zh-CN" altLang="en-US" sz="1200"/>
              <a:t>：进程所属用户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PR</a:t>
            </a:r>
            <a:r>
              <a:rPr lang="zh-CN" altLang="en-US" sz="1200"/>
              <a:t>：进程优先级，越小越高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NI</a:t>
            </a:r>
            <a:r>
              <a:rPr lang="zh-CN" altLang="en-US" sz="1200"/>
              <a:t>：负值表示高优先级，正表示低优先级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VIRT</a:t>
            </a:r>
            <a:r>
              <a:rPr lang="zh-CN" altLang="en-US" sz="1200"/>
              <a:t>：进程使用虚拟内存，单位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RES</a:t>
            </a:r>
            <a:r>
              <a:rPr lang="zh-CN" altLang="en-US" sz="1200"/>
              <a:t>：进程使用物理内存，单位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SHR</a:t>
            </a:r>
            <a:r>
              <a:rPr lang="zh-CN" altLang="en-US" sz="1200"/>
              <a:t>：进程使用共享内存，单位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</a:t>
            </a:r>
            <a:r>
              <a:rPr lang="zh-CN" altLang="en-US" sz="1200"/>
              <a:t>：进程状态（</a:t>
            </a:r>
            <a:r>
              <a:rPr lang="en-US" altLang="zh-CN" sz="1200"/>
              <a:t>S</a:t>
            </a:r>
            <a:r>
              <a:rPr lang="zh-CN" altLang="en-US" sz="1200"/>
              <a:t>休眠，</a:t>
            </a:r>
            <a:r>
              <a:rPr lang="en-US" altLang="zh-CN" sz="1200"/>
              <a:t>R</a:t>
            </a:r>
            <a:r>
              <a:rPr lang="zh-CN" altLang="en-US" sz="1200"/>
              <a:t>运行，</a:t>
            </a:r>
            <a:r>
              <a:rPr lang="en-US" altLang="zh-CN" sz="1200"/>
              <a:t>Z</a:t>
            </a:r>
            <a:r>
              <a:rPr lang="zh-CN" altLang="en-US" sz="1200"/>
              <a:t>僵死状态，</a:t>
            </a:r>
            <a:r>
              <a:rPr lang="en-US" altLang="zh-CN" sz="1200"/>
              <a:t>N</a:t>
            </a:r>
            <a:r>
              <a:rPr lang="zh-CN" altLang="en-US" sz="1200"/>
              <a:t>负数优先级，</a:t>
            </a:r>
            <a:r>
              <a:rPr lang="en-US" altLang="zh-CN" sz="1200"/>
              <a:t>I</a:t>
            </a:r>
            <a:r>
              <a:rPr lang="zh-CN" altLang="en-US" sz="1200"/>
              <a:t>空闲状态）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%CPU</a:t>
            </a:r>
            <a:r>
              <a:rPr lang="zh-CN" altLang="en-US" sz="1200"/>
              <a:t>：进程占用</a:t>
            </a:r>
            <a:r>
              <a:rPr lang="en-US" altLang="zh-CN" sz="1200"/>
              <a:t>CPU</a:t>
            </a:r>
            <a:r>
              <a:rPr lang="zh-CN" altLang="en-US" sz="1200"/>
              <a:t>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%MEM</a:t>
            </a:r>
            <a:r>
              <a:rPr lang="zh-CN" altLang="en-US" sz="1200"/>
              <a:t>：进程占用内存率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TIME+</a:t>
            </a:r>
            <a:r>
              <a:rPr lang="zh-CN" altLang="en-US" sz="1200"/>
              <a:t>：进程使用</a:t>
            </a:r>
            <a:r>
              <a:rPr lang="en-US" altLang="zh-CN" sz="1200"/>
              <a:t>CPU</a:t>
            </a:r>
            <a:r>
              <a:rPr lang="zh-CN" altLang="en-US" sz="1200"/>
              <a:t>时间总计，单位</a:t>
            </a:r>
            <a:r>
              <a:rPr lang="en-US" altLang="zh-CN" sz="1200"/>
              <a:t>10</a:t>
            </a:r>
            <a:r>
              <a:rPr lang="zh-CN" altLang="en-US" sz="1200"/>
              <a:t>毫秒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COMMAND</a:t>
            </a:r>
            <a:r>
              <a:rPr lang="zh-CN" altLang="en-US" sz="1200"/>
              <a:t>：进程的命令或名称或程序文件路径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7673340" cy="1143000"/>
          </a:xfrm>
          <a:prstGeom prst="rect">
            <a:avLst/>
          </a:prstGeom>
        </p:spPr>
      </p:pic>
      <p:pic>
        <p:nvPicPr>
          <p:cNvPr id="5" name="图片 4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45" y="518922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命令选项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rPr lang="zh-CN" altLang="en-US"/>
              <a:t>命令也支持选项：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284095"/>
            <a:ext cx="9258300" cy="2964180"/>
          </a:xfrm>
          <a:prstGeom prst="rect">
            <a:avLst/>
          </a:prstGeom>
        </p:spPr>
      </p:pic>
      <p:pic>
        <p:nvPicPr>
          <p:cNvPr id="12" name="图片 11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885" y="4551680"/>
            <a:ext cx="227647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交互式选项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top</a:t>
            </a:r>
            <a:r>
              <a:rPr lang="zh-CN" altLang="en-US"/>
              <a:t>以交互式运行（非</a:t>
            </a:r>
            <a:r>
              <a:rPr lang="en-US" altLang="zh-CN"/>
              <a:t>-b</a:t>
            </a:r>
            <a:r>
              <a:rPr lang="zh-CN" altLang="en-US"/>
              <a:t>选项启动），可以用以下交互式命令进行控制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2059940"/>
            <a:ext cx="7056120" cy="3979545"/>
          </a:xfrm>
          <a:prstGeom prst="rect">
            <a:avLst/>
          </a:prstGeom>
        </p:spPr>
      </p:pic>
      <p:pic>
        <p:nvPicPr>
          <p:cNvPr id="5" name="图片 4" descr="01 (14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5052695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磁盘信息监控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df</a:t>
            </a:r>
            <a:r>
              <a:rPr lang="zh-CN" altLang="en-US"/>
              <a:t>命令，可以查看硬盘的使用情况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df [-h]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选项：</a:t>
            </a:r>
            <a:r>
              <a:rPr lang="en-US" altLang="zh-CN"/>
              <a:t>-h</a:t>
            </a:r>
            <a:r>
              <a:rPr lang="zh-CN" altLang="en-US"/>
              <a:t>，以更加人性化的单位显示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872105"/>
            <a:ext cx="5145405" cy="3648710"/>
          </a:xfrm>
          <a:prstGeom prst="rect">
            <a:avLst/>
          </a:prstGeom>
        </p:spPr>
      </p:pic>
      <p:pic>
        <p:nvPicPr>
          <p:cNvPr id="5" name="图片 4" descr="01 (13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4947285"/>
            <a:ext cx="19685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磁盘信息监控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iostat</a:t>
            </a:r>
            <a:r>
              <a:rPr lang="zh-CN" altLang="en-US"/>
              <a:t>查看</a:t>
            </a:r>
            <a:r>
              <a:rPr lang="en-US" altLang="zh-CN"/>
              <a:t>CPU</a:t>
            </a:r>
            <a:r>
              <a:rPr lang="zh-CN" altLang="en-US"/>
              <a:t>、磁盘的相关信息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iostat [-x] [num1] [num2]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-x</a:t>
            </a:r>
            <a:r>
              <a:rPr lang="zh-CN" altLang="en-US"/>
              <a:t>，显示更多信息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num1</a:t>
            </a:r>
            <a:r>
              <a:rPr lang="zh-CN" altLang="en-US"/>
              <a:t>：数字，刷新间隔，</a:t>
            </a:r>
            <a:r>
              <a:rPr lang="en-US" altLang="zh-CN"/>
              <a:t>num2</a:t>
            </a:r>
            <a:r>
              <a:rPr lang="zh-CN" altLang="en-US"/>
              <a:t>：数字，刷新几次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tps：该设备每秒的传输次数（Indicate the number of transfers per second that were issued to the device.）。"一次传输"意思是"一次I/O请求"。多个逻辑请求可能会被合并为"一次I/O请求"。"一次传输"请求的大小是未知的。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3359150"/>
            <a:ext cx="7543800" cy="1729740"/>
          </a:xfrm>
          <a:prstGeom prst="rect">
            <a:avLst/>
          </a:prstGeom>
        </p:spPr>
      </p:pic>
      <p:pic>
        <p:nvPicPr>
          <p:cNvPr id="6" name="图片 5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35920" y="525145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>
                <a:sym typeface="+mn-ea"/>
              </a:rPr>
              <a:t>磁盘信息监控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iostat</a:t>
            </a:r>
            <a:r>
              <a:rPr lang="zh-CN" altLang="en-US" dirty="0"/>
              <a:t>的</a:t>
            </a:r>
            <a:r>
              <a:rPr lang="en-US" altLang="zh-CN" dirty="0"/>
              <a:t>-x</a:t>
            </a:r>
            <a:r>
              <a:rPr lang="zh-CN" altLang="en-US" dirty="0"/>
              <a:t>选项，可以显示更多信息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rrqm/s：</a:t>
            </a:r>
            <a:r>
              <a:rPr lang="en-US" altLang="zh-CN" sz="1000" dirty="0"/>
              <a:t>	</a:t>
            </a:r>
            <a:r>
              <a:rPr lang="zh-CN" altLang="en-US" sz="1000" dirty="0"/>
              <a:t>每秒这个设备相关的读取请求有多少被Merge了（当系统调用需要读取数据的时候，VFS将请求发到各个FS，如果FS发现不同的读取请求读取的是相同Block的数据，FS会将这个请求合并Merge, 提高IO利用率, 避免重复调用）；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wrqm/s：</a:t>
            </a:r>
            <a:r>
              <a:rPr lang="en-US" altLang="zh-CN" sz="1000" dirty="0"/>
              <a:t>	</a:t>
            </a:r>
            <a:r>
              <a:rPr lang="zh-CN" altLang="en-US" sz="1000" dirty="0"/>
              <a:t>每秒这个设备相关的写入请求有多少被Merge了。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rsec/s：	每秒读取的扇区数；sectors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wsec/：	每秒写入的扇区数。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FF0000"/>
                </a:solidFill>
              </a:rPr>
              <a:t>rKB/s：	每秒发送到设备的读取请求数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FF0000"/>
                </a:solidFill>
              </a:rPr>
              <a:t>wKB/s：	每秒发送到设备的写入请求数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avgrq-sz 	平均请求扇区的大小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avgqu-sz 	平均请求队列的长度。毫无疑问，队列长度越短越好。  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await：  	每一个IO请求的处理的平均时间（单位是微秒毫秒）。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/>
              <a:t>svctm    	表示平均每次设备I/O操作的服务时间（以毫秒为单位）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FF0000"/>
                </a:solidFill>
              </a:rPr>
              <a:t>%util： </a:t>
            </a:r>
            <a:r>
              <a:rPr lang="en-US" altLang="zh-CN" sz="1000" dirty="0">
                <a:solidFill>
                  <a:srgbClr val="FF0000"/>
                </a:solidFill>
              </a:rPr>
              <a:t>	</a:t>
            </a:r>
            <a:r>
              <a:rPr lang="zh-CN" altLang="en-US" sz="1000" dirty="0">
                <a:solidFill>
                  <a:srgbClr val="FF0000"/>
                </a:solidFill>
              </a:rPr>
              <a:t>磁盘利用率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051685"/>
            <a:ext cx="9754870" cy="1479550"/>
          </a:xfrm>
          <a:prstGeom prst="rect">
            <a:avLst/>
          </a:prstGeom>
        </p:spPr>
      </p:pic>
      <p:pic>
        <p:nvPicPr>
          <p:cNvPr id="6" name="图片 5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70" y="5219700"/>
            <a:ext cx="140589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1 (15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10" y="4014470"/>
            <a:ext cx="2766060" cy="2766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网络状态监控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sar</a:t>
            </a:r>
            <a:r>
              <a:rPr lang="zh-CN" altLang="en-US"/>
              <a:t>命令查看网络的相关统计（</a:t>
            </a:r>
            <a:r>
              <a:rPr lang="en-US" altLang="zh-CN"/>
              <a:t>sar</a:t>
            </a:r>
            <a:r>
              <a:rPr lang="zh-CN" altLang="en-US"/>
              <a:t>命令非常复杂，这里仅简单用于统计网络）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sar -n DEV num1 num2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选项：</a:t>
            </a:r>
            <a:r>
              <a:rPr lang="en-US" altLang="zh-CN"/>
              <a:t>-n</a:t>
            </a:r>
            <a:r>
              <a:rPr lang="zh-CN" altLang="en-US"/>
              <a:t>，查看网络，</a:t>
            </a:r>
            <a:r>
              <a:rPr lang="en-US" altLang="zh-CN"/>
              <a:t>DEV</a:t>
            </a:r>
            <a:r>
              <a:rPr lang="zh-CN" altLang="en-US"/>
              <a:t>表示查看网络接口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num1</a:t>
            </a:r>
            <a:r>
              <a:rPr lang="zh-CN" altLang="en-US"/>
              <a:t>：刷新间隔（不填就查看一次结束），</a:t>
            </a:r>
            <a:r>
              <a:rPr lang="en-US" altLang="zh-CN"/>
              <a:t>num2</a:t>
            </a:r>
            <a:r>
              <a:rPr lang="zh-CN" altLang="en-US"/>
              <a:t>：查看次数（不填无限次数）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如图，查看</a:t>
            </a:r>
            <a:r>
              <a:rPr lang="en-US" altLang="zh-CN"/>
              <a:t>2</a:t>
            </a:r>
            <a:r>
              <a:rPr lang="zh-CN" altLang="en-US"/>
              <a:t>次，隔</a:t>
            </a:r>
            <a:r>
              <a:rPr lang="en-US" altLang="zh-CN"/>
              <a:t>3</a:t>
            </a:r>
            <a:r>
              <a:rPr lang="zh-CN" altLang="en-US"/>
              <a:t>秒刷新一次，并最终汇总平均记录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3319145"/>
            <a:ext cx="5691505" cy="2785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19240" y="3938905"/>
            <a:ext cx="3896360" cy="20300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信息解读：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IFACE 本地网卡接口的名称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rxpck/s 每秒钟接受的数据包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txpck/s 每秒钟发送的数据包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rxKB/S 每秒钟接受的数据包大小，单位为KB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txKB/S 每秒钟发送的数据包大小，单位为KB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rxcmp/s 每秒钟接受的压缩数据包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txcmp/s 每秒钟发送的压缩包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rxmcst/s 每秒钟接收的多播数据包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top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类似</a:t>
            </a:r>
            <a:r>
              <a:rPr lang="en-US" altLang="zh-CN" sz="1400"/>
              <a:t>Windows</a:t>
            </a:r>
            <a:r>
              <a:rPr lang="zh-CN" altLang="en-US" sz="1400"/>
              <a:t>任务管理器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</a:t>
            </a:r>
            <a:r>
              <a:rPr lang="en-US" altLang="zh-CN" sz="1400"/>
              <a:t>CPU</a:t>
            </a:r>
            <a:r>
              <a:rPr lang="zh-CN" altLang="en-US" sz="1400"/>
              <a:t>、内存、进程的信息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df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查看磁盘使用率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使用</a:t>
            </a:r>
            <a:r>
              <a:rPr lang="en-US" altLang="zh-CN"/>
              <a:t>iostat</a:t>
            </a:r>
            <a:r>
              <a:rPr lang="zh-CN" altLang="en-US"/>
              <a:t>可以：</a:t>
            </a:r>
            <a:endParaRPr lang="zh-CN" altLang="en-US" sz="140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查看磁盘速率等信息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sar -n DEV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查看网络情况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09841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光标移动快捷键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</a:t>
            </a:r>
            <a:r>
              <a:rPr lang="zh-CN" altLang="en-US"/>
              <a:t>，跳到命令开头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e</a:t>
            </a:r>
            <a:r>
              <a:rPr lang="zh-CN" altLang="en-US"/>
              <a:t>，跳到命令结尾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</a:t>
            </a:r>
            <a:r>
              <a:rPr lang="zh-CN" altLang="en-US"/>
              <a:t>键盘左键，向左跳一个单词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ctrl + </a:t>
            </a:r>
            <a:r>
              <a:rPr lang="zh-CN" altLang="en-US">
                <a:sym typeface="+mn-ea"/>
              </a:rPr>
              <a:t>键盘右键，向右跳一个单词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理解环境变量的作用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掌握符号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$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的作用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中配置环境变量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在讲解</a:t>
            </a:r>
            <a:r>
              <a:rPr lang="en-US" altLang="zh-CN"/>
              <a:t>which</a:t>
            </a:r>
            <a:r>
              <a:rPr lang="zh-CN" altLang="en-US"/>
              <a:t>命令的时候，我们知道使用的一系列命令其实本质上就是一个个的可执行程序。</a:t>
            </a:r>
          </a:p>
          <a:p>
            <a:r>
              <a:rPr lang="zh-CN" altLang="en-US"/>
              <a:t>比如，</a:t>
            </a:r>
            <a:r>
              <a:rPr lang="en-US" altLang="zh-CN"/>
              <a:t>cd</a:t>
            </a:r>
            <a:r>
              <a:rPr lang="zh-CN" altLang="en-US"/>
              <a:t>命令的本体就是：</a:t>
            </a:r>
            <a:r>
              <a:rPr lang="en-US" altLang="zh-CN"/>
              <a:t>/usr/bin/cd </a:t>
            </a:r>
            <a:r>
              <a:rPr lang="zh-CN" altLang="en-US"/>
              <a:t>这个程序文件。</a:t>
            </a:r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2591435"/>
            <a:ext cx="1942465" cy="194246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457450" y="2590800"/>
            <a:ext cx="9079230" cy="34118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我们是否会有疑问，为何无论当前工作目录在哪里，都能执行：</a:t>
            </a:r>
            <a:r>
              <a:rPr lang="en-US" altLang="zh-CN"/>
              <a:t>/usr/bin/cd</a:t>
            </a:r>
            <a:r>
              <a:rPr lang="zh-CN" altLang="en-US"/>
              <a:t>这个程序呢？</a:t>
            </a:r>
          </a:p>
          <a:p>
            <a:endParaRPr lang="en-US" altLang="zh-CN"/>
          </a:p>
          <a:p>
            <a:r>
              <a:rPr lang="zh-CN" altLang="en-US"/>
              <a:t>这就是环境变量的作用啦。</a:t>
            </a:r>
          </a:p>
        </p:txBody>
      </p:sp>
      <p:pic>
        <p:nvPicPr>
          <p:cNvPr id="6" name="图片 5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80" y="5358765"/>
            <a:ext cx="1332865" cy="133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环境变量是操作系统（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Mac</a:t>
            </a:r>
            <a:r>
              <a:rPr lang="zh-CN" altLang="en-US"/>
              <a:t>）在运行的时候，记录的一些关键性信息，用以辅助系统运行。</a:t>
            </a:r>
          </a:p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系统中执行：</a:t>
            </a:r>
            <a:r>
              <a:rPr lang="en-US" altLang="zh-CN"/>
              <a:t>env</a:t>
            </a:r>
            <a:r>
              <a:rPr lang="zh-CN" altLang="en-US"/>
              <a:t>命令即可查看当前系统中记录的环境变量</a:t>
            </a:r>
          </a:p>
          <a:p>
            <a:r>
              <a:rPr lang="zh-CN" altLang="en-US"/>
              <a:t>环境变量是一种</a:t>
            </a:r>
            <a:r>
              <a:rPr lang="en-US" altLang="zh-CN"/>
              <a:t>KeyValue</a:t>
            </a:r>
            <a:r>
              <a:rPr lang="zh-CN" altLang="en-US"/>
              <a:t>型结构，即名称和值，如下图：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938145"/>
            <a:ext cx="5567680" cy="3495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77940" y="3778885"/>
            <a:ext cx="4215130" cy="181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如左图，图中记录了：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/home/itheima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，用户的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路径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USER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itheima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，当前的操作用户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PWD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：当前工作路径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......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等等一系列信息，用于辅助系统在运行的时候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从环境变量中获取关键信息</a:t>
            </a:r>
          </a:p>
        </p:txBody>
      </p:sp>
      <p:pic>
        <p:nvPicPr>
          <p:cNvPr id="4" name="图片 3" descr="01 (8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5085" y="4963160"/>
            <a:ext cx="1986915" cy="198691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  <a:r>
              <a:t>：</a:t>
            </a:r>
            <a:r>
              <a:rPr lang="en-US" altLang="zh-CN"/>
              <a:t>PATH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在前面提出的问题中，我们说无论当前工作目录是什么，都能执行</a:t>
            </a:r>
            <a:r>
              <a:rPr lang="en-US" altLang="zh-CN"/>
              <a:t>/usr/bin/cd</a:t>
            </a:r>
            <a:r>
              <a:rPr lang="zh-CN" altLang="en-US"/>
              <a:t>这个程序，这个就是借助环境变量中：</a:t>
            </a:r>
            <a:r>
              <a:rPr lang="en-US" altLang="zh-CN"/>
              <a:t>PATH</a:t>
            </a:r>
            <a:r>
              <a:rPr lang="zh-CN" altLang="en-US"/>
              <a:t>这个项目的值来做到的。</a:t>
            </a:r>
          </a:p>
          <a:p>
            <a:endParaRPr lang="zh-CN" altLang="en-US"/>
          </a:p>
          <a:p>
            <a:r>
              <a:rPr lang="en-US" altLang="zh-CN"/>
              <a:t>PATH</a:t>
            </a:r>
            <a:r>
              <a:rPr lang="zh-CN" altLang="en-US"/>
              <a:t>记录了系统执行任何命令的搜索路径，如上图记录了（路径之间以</a:t>
            </a:r>
            <a:r>
              <a:rPr lang="en-US" altLang="zh-CN"/>
              <a:t>:</a:t>
            </a:r>
            <a:r>
              <a:rPr lang="zh-CN" altLang="en-US"/>
              <a:t>隔开）：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/usr/local/bin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/usr/local/sbin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/usr/sbin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/home/itheima/.local/bin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/home/itheima/bin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当执行任何命令，都会按照顺序，从上述路径中搜索要执行的程序的本体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比如执行</a:t>
            </a:r>
            <a:r>
              <a:rPr lang="en-US" altLang="zh-CN"/>
              <a:t>cd</a:t>
            </a:r>
            <a:r>
              <a:rPr lang="zh-CN" altLang="en-US"/>
              <a:t>命令，就从第二个目录</a:t>
            </a:r>
            <a:r>
              <a:rPr lang="en-US" altLang="zh-CN"/>
              <a:t>/usr/bin</a:t>
            </a:r>
            <a:r>
              <a:rPr lang="zh-CN" altLang="en-US"/>
              <a:t>中搜索到了</a:t>
            </a:r>
            <a:r>
              <a:rPr lang="en-US" altLang="zh-CN"/>
              <a:t>cd</a:t>
            </a:r>
            <a:r>
              <a:rPr lang="zh-CN" altLang="en-US"/>
              <a:t>命令，并执行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454910"/>
            <a:ext cx="9311640" cy="426720"/>
          </a:xfrm>
          <a:prstGeom prst="rect">
            <a:avLst/>
          </a:prstGeom>
        </p:spPr>
      </p:pic>
      <p:pic>
        <p:nvPicPr>
          <p:cNvPr id="6" name="图片 5" descr="01 (8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825" y="4725035"/>
            <a:ext cx="2035175" cy="20351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$</a:t>
            </a:r>
            <a:r>
              <a:t>符号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系统中，</a:t>
            </a:r>
            <a:r>
              <a:rPr lang="en-US" altLang="zh-CN"/>
              <a:t>$</a:t>
            </a:r>
            <a:r>
              <a:rPr lang="zh-CN" altLang="en-US"/>
              <a:t>符号被用于取</a:t>
            </a:r>
            <a:r>
              <a:rPr lang="en-US" altLang="zh-CN"/>
              <a:t>”</a:t>
            </a:r>
            <a:r>
              <a:rPr lang="zh-CN" altLang="en-US"/>
              <a:t>变量</a:t>
            </a:r>
            <a:r>
              <a:rPr lang="en-US" altLang="zh-CN"/>
              <a:t>”</a:t>
            </a:r>
            <a:r>
              <a:rPr lang="zh-CN" altLang="en-US"/>
              <a:t>的值。</a:t>
            </a:r>
          </a:p>
          <a:p>
            <a:r>
              <a:rPr lang="zh-CN" altLang="en-US"/>
              <a:t>环境变量记录的信息，除了给操作系统自己使用外，如果我们想要取用，也可以使用。</a:t>
            </a:r>
          </a:p>
          <a:p>
            <a:r>
              <a:rPr lang="zh-CN" altLang="en-US"/>
              <a:t>取得环境变量的值就可以通过语法：</a:t>
            </a:r>
            <a:r>
              <a:rPr lang="en-US" altLang="zh-CN"/>
              <a:t>$</a:t>
            </a:r>
            <a:r>
              <a:rPr lang="zh-CN" altLang="en-US"/>
              <a:t>环境变量名</a:t>
            </a:r>
            <a:r>
              <a:rPr lang="en-US" altLang="zh-CN"/>
              <a:t>  </a:t>
            </a:r>
            <a:r>
              <a:rPr lang="zh-CN" altLang="en-US"/>
              <a:t>来取得</a:t>
            </a:r>
          </a:p>
          <a:p>
            <a:r>
              <a:rPr lang="zh-CN" altLang="en-US"/>
              <a:t>比如：</a:t>
            </a:r>
            <a:r>
              <a:rPr lang="en-US" altLang="zh-CN"/>
              <a:t> echo $PATH</a:t>
            </a:r>
          </a:p>
          <a:p>
            <a:r>
              <a:rPr lang="zh-CN" altLang="en-US"/>
              <a:t>就可以取得</a:t>
            </a:r>
            <a:r>
              <a:rPr lang="en-US" altLang="zh-CN"/>
              <a:t>PATH</a:t>
            </a:r>
            <a:r>
              <a:rPr lang="zh-CN" altLang="en-US"/>
              <a:t>这个环境变量的值，并通过</a:t>
            </a:r>
            <a:r>
              <a:rPr lang="en-US" altLang="zh-CN"/>
              <a:t>echo</a:t>
            </a:r>
            <a:r>
              <a:rPr lang="zh-CN" altLang="en-US"/>
              <a:t>语句输出出来。</a:t>
            </a:r>
          </a:p>
          <a:p>
            <a:endParaRPr lang="zh-CN" altLang="en-US"/>
          </a:p>
          <a:p>
            <a:r>
              <a:rPr lang="zh-CN" altLang="en-US"/>
              <a:t>又或者：</a:t>
            </a:r>
            <a:r>
              <a:rPr lang="en-US" altLang="zh-CN"/>
              <a:t>echo ${PATH}ABC</a:t>
            </a:r>
          </a:p>
          <a:p>
            <a:endParaRPr lang="en-US" altLang="zh-CN"/>
          </a:p>
          <a:p>
            <a:r>
              <a:rPr lang="zh-CN" altLang="en-US"/>
              <a:t>当和其它内容混合在一起的时候，可以通过</a:t>
            </a:r>
            <a:r>
              <a:rPr lang="en-US" altLang="zh-CN"/>
              <a:t>{}</a:t>
            </a:r>
            <a:r>
              <a:rPr lang="zh-CN" altLang="en-US"/>
              <a:t>来标注取的变量是谁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3755390"/>
            <a:ext cx="8793480" cy="426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4577080"/>
            <a:ext cx="9090660" cy="411480"/>
          </a:xfrm>
          <a:prstGeom prst="rect">
            <a:avLst/>
          </a:prstGeom>
        </p:spPr>
      </p:pic>
      <p:pic>
        <p:nvPicPr>
          <p:cNvPr id="6" name="图片 5" descr="0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115" y="4809490"/>
            <a:ext cx="1846580" cy="18465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自行设置环境变量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环境变量可以用户自行设置，其中分为：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临时设置，语法：</a:t>
            </a:r>
            <a:r>
              <a:rPr lang="en-US" altLang="zh-CN" dirty="0"/>
              <a:t>export </a:t>
            </a:r>
            <a:r>
              <a:rPr lang="zh-CN" altLang="en-US" dirty="0"/>
              <a:t>变量名</a:t>
            </a:r>
            <a:r>
              <a:rPr lang="en-US" altLang="zh-CN" dirty="0"/>
              <a:t>=</a:t>
            </a:r>
            <a:r>
              <a:rPr lang="zh-CN" altLang="en-US" dirty="0"/>
              <a:t>变量值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永久生效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针对当前用户生效，配置在当前用户的：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~/.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bashrc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文件中（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vim ~/.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bashrc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后在文件中添加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export 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变量名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=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变量值，然后保存并推出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: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wq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针对所有用户生效，配置在系统的：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/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etc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/profile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并通过语法：</a:t>
            </a:r>
            <a:r>
              <a:rPr lang="en-US" altLang="zh-CN" sz="1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source </a:t>
            </a:r>
            <a:r>
              <a:rPr lang="zh-CN" altLang="en-US" sz="1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配置文件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，进行立刻生效，或重新登录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FinalShell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生效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(</a:t>
            </a:r>
            <a:r>
              <a:rPr lang="zh-CN" altLang="en-US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修改完上述文件之后输入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source .</a:t>
            </a:r>
            <a:r>
              <a:rPr lang="en-US" altLang="zh-CN" sz="1600" b="0" dirty="0" err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bashrc</a:t>
            </a:r>
            <a:r>
              <a:rPr lang="en-US" altLang="zh-CN" sz="1600" b="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)</a:t>
            </a:r>
            <a:endParaRPr lang="zh-CN" altLang="en-US" sz="1600" b="0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1600" b="0" dirty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27" y="4671866"/>
            <a:ext cx="5189220" cy="624840"/>
          </a:xfrm>
          <a:prstGeom prst="rect">
            <a:avLst/>
          </a:prstGeom>
        </p:spPr>
      </p:pic>
      <p:pic>
        <p:nvPicPr>
          <p:cNvPr id="5" name="图片 4" descr="01 (9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59695" y="4460875"/>
            <a:ext cx="2134235" cy="213423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自定义环境变量</a:t>
            </a:r>
            <a:r>
              <a:rPr lang="en-US" altLang="zh-CN"/>
              <a:t>PATH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  <a:r>
              <a:rPr lang="en-US" altLang="zh-CN"/>
              <a:t>PATH</a:t>
            </a:r>
            <a:r>
              <a:rPr lang="zh-CN" altLang="en-US"/>
              <a:t>这个项目里面记录了系统执行命令的搜索路径。</a:t>
            </a:r>
          </a:p>
          <a:p>
            <a:r>
              <a:rPr lang="zh-CN" altLang="en-US"/>
              <a:t>这些搜索路径我们也可以自行添加到</a:t>
            </a:r>
            <a:r>
              <a:rPr lang="en-US" altLang="zh-CN"/>
              <a:t>PATH</a:t>
            </a:r>
            <a:r>
              <a:rPr lang="zh-CN" altLang="en-US"/>
              <a:t>中去。</a:t>
            </a:r>
          </a:p>
          <a:p>
            <a:endParaRPr lang="en-US" altLang="zh-CN"/>
          </a:p>
          <a:p>
            <a:r>
              <a:rPr lang="zh-CN" altLang="en-US"/>
              <a:t>测试：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</a:t>
            </a:r>
            <a:r>
              <a:rPr lang="en-US" altLang="zh-CN"/>
              <a:t>HOME</a:t>
            </a:r>
            <a:r>
              <a:rPr lang="zh-CN" altLang="en-US"/>
              <a:t>目录内创建文件夹，</a:t>
            </a:r>
            <a:r>
              <a:rPr lang="en-US" altLang="zh-CN"/>
              <a:t>myenv</a:t>
            </a:r>
            <a:r>
              <a:rPr lang="zh-CN" altLang="en-US"/>
              <a:t>，在文件夹内创建文件</a:t>
            </a:r>
            <a:r>
              <a:rPr lang="en-US" altLang="zh-CN"/>
              <a:t>mkhaha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vim</a:t>
            </a:r>
            <a:r>
              <a:rPr lang="zh-CN" altLang="en-US"/>
              <a:t>编辑器，在</a:t>
            </a:r>
            <a:r>
              <a:rPr lang="en-US" altLang="zh-CN"/>
              <a:t>mkhaha</a:t>
            </a:r>
            <a:r>
              <a:rPr lang="zh-CN" altLang="en-US"/>
              <a:t>文件内填入：</a:t>
            </a:r>
            <a:r>
              <a:rPr lang="en-US" altLang="zh-CN"/>
              <a:t>echo </a:t>
            </a:r>
            <a:r>
              <a:rPr lang="zh-CN" altLang="en-US"/>
              <a:t>哈哈哈哈哈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完成上述操作后，随意切换工作目录，执行</a:t>
            </a:r>
            <a:r>
              <a:rPr lang="en-US" altLang="zh-CN"/>
              <a:t>mkhaha</a:t>
            </a:r>
            <a:r>
              <a:rPr lang="zh-CN" altLang="en-US"/>
              <a:t>命令尝试一下，会发现无法执行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en-US" altLang="zh-CN"/>
              <a:t>PATH</a:t>
            </a:r>
            <a:r>
              <a:rPr lang="zh-CN" altLang="en-US"/>
              <a:t>的值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临时修改</a:t>
            </a:r>
            <a:r>
              <a:rPr lang="en-US" altLang="zh-CN"/>
              <a:t>PATH</a:t>
            </a:r>
            <a:r>
              <a:rPr lang="zh-CN" altLang="en-US"/>
              <a:t>：</a:t>
            </a:r>
            <a:r>
              <a:rPr lang="en-US" altLang="zh-CN"/>
              <a:t>export PATH=$PATH:/home/itheima/myenv</a:t>
            </a:r>
            <a:r>
              <a:rPr lang="zh-CN" altLang="en-US"/>
              <a:t>，再次执行</a:t>
            </a:r>
            <a:r>
              <a:rPr lang="en-US" altLang="zh-CN"/>
              <a:t>mkhaha</a:t>
            </a:r>
            <a:r>
              <a:rPr lang="zh-CN" altLang="en-US"/>
              <a:t>，无论在哪里都能执行了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或将</a:t>
            </a:r>
            <a:r>
              <a:rPr lang="en-US" altLang="zh-CN">
                <a:sym typeface="+mn-ea"/>
              </a:rPr>
              <a:t>export PATH=$PATH:/home/itheima/myenv</a:t>
            </a:r>
            <a:r>
              <a:rPr lang="zh-CN" altLang="en-US">
                <a:sym typeface="+mn-ea"/>
              </a:rPr>
              <a:t>，填入用户环境变量文件或系统环境变量文件中去</a:t>
            </a:r>
          </a:p>
        </p:txBody>
      </p:sp>
      <p:pic>
        <p:nvPicPr>
          <p:cNvPr id="4" name="图片 3" descr="01 (10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505" y="4796790"/>
            <a:ext cx="18161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22F729-D522-AB8E-C16E-0823DF8F3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F2E96-7280-6310-AA59-9A80A742A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81B7C7-1660-E7F6-5C87-EF4588CF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4" y="777744"/>
            <a:ext cx="5076862" cy="4881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8E0CF7-FC32-6B21-C83E-678BB198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5932"/>
            <a:ext cx="4229131" cy="1747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C9B648-6063-4255-777B-B15179407089}"/>
              </a:ext>
            </a:extLst>
          </p:cNvPr>
          <p:cNvSpPr txBox="1"/>
          <p:nvPr/>
        </p:nvSpPr>
        <p:spPr>
          <a:xfrm>
            <a:off x="6096000" y="1656000"/>
            <a:ext cx="22497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Vim /tec/profile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最后添加即可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629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F09A20-E32A-4AC7-DD9D-2E6AAAB4D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1848A2-C710-74D8-E8CE-B136FC64B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6E3101-4581-B892-12B3-DBFAF307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82" y="992292"/>
            <a:ext cx="4953036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587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什么是环境变量？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环境变量是一组信息记录，类型是</a:t>
            </a:r>
            <a:r>
              <a:rPr lang="en-US" altLang="zh-CN" sz="1400"/>
              <a:t>KeyValue</a:t>
            </a:r>
            <a:r>
              <a:rPr lang="zh-CN" altLang="en-US" sz="1400"/>
              <a:t>型（名称</a:t>
            </a:r>
            <a:r>
              <a:rPr lang="en-US" altLang="zh-CN" sz="1400"/>
              <a:t>=</a:t>
            </a:r>
            <a:r>
              <a:rPr lang="zh-CN" altLang="en-US" sz="1400"/>
              <a:t>值），用于操作系统运行的时候记录关键信息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env</a:t>
            </a:r>
            <a:r>
              <a:rPr lang="zh-CN" altLang="en-US"/>
              <a:t>命令可以查看当前系统配置的环境变量信息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3. </a:t>
            </a:r>
            <a:r>
              <a:rPr lang="zh-CN" altLang="en-US"/>
              <a:t>通过</a:t>
            </a:r>
            <a:r>
              <a:rPr lang="en-US" altLang="zh-CN"/>
              <a:t>$</a:t>
            </a:r>
            <a:r>
              <a:rPr lang="zh-CN" altLang="en-US"/>
              <a:t>符号，可以取出环境变量的值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4. </a:t>
            </a:r>
            <a:r>
              <a:rPr lang="zh-CN" altLang="en-US"/>
              <a:t>什么是</a:t>
            </a:r>
            <a:r>
              <a:rPr lang="en-US" altLang="zh-CN"/>
              <a:t>PATH</a:t>
            </a:r>
            <a:r>
              <a:rPr lang="zh-CN" altLang="en-US"/>
              <a:t>，作用是？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环境变量</a:t>
            </a:r>
            <a:r>
              <a:rPr lang="en-US" altLang="zh-CN" sz="1400"/>
              <a:t>PATH</a:t>
            </a:r>
            <a:r>
              <a:rPr lang="zh-CN" altLang="en-US" sz="1400"/>
              <a:t>会记录一组目录，目录之间用</a:t>
            </a:r>
            <a:r>
              <a:rPr lang="en-US" altLang="zh-CN" sz="1400"/>
              <a:t>:</a:t>
            </a:r>
            <a:r>
              <a:rPr lang="zh-CN" altLang="en-US" sz="1400"/>
              <a:t>隔开。这里记录的是命令的搜索路径，当执行命令会从记录中记录的目录中挨个搜索要执行的命令并执行。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可以通过修改这个项目的值，加入自定义的命令搜索路径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如</a:t>
            </a:r>
            <a:r>
              <a:rPr lang="en-US" altLang="zh-CN" sz="1400"/>
              <a:t>export PATH=$PATH:</a:t>
            </a:r>
            <a:r>
              <a:rPr lang="zh-CN" altLang="en-US" sz="1400"/>
              <a:t>自定义路径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5. </a:t>
            </a:r>
            <a:r>
              <a:rPr lang="zh-CN" altLang="en-US"/>
              <a:t>如何修改环境变量？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临时生效：</a:t>
            </a:r>
            <a:r>
              <a:rPr lang="en-US" altLang="zh-CN" sz="1400"/>
              <a:t>export </a:t>
            </a:r>
            <a:r>
              <a:rPr lang="zh-CN" altLang="en-US" sz="1400"/>
              <a:t>名称</a:t>
            </a:r>
            <a:r>
              <a:rPr lang="en-US" altLang="zh-CN" sz="1400"/>
              <a:t>=</a:t>
            </a:r>
            <a:r>
              <a:rPr lang="zh-CN" altLang="en-US" sz="1400"/>
              <a:t>值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永久生效：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针对用户：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~/.bashrc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文件中配置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针对全部用户：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/etc/profile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文件中配置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配置完成，可以通过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source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命令立刻生效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4,&quot;width&quot;:41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76,&quot;width&quot;:36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84,&quot;width&quot;:69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23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6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6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6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6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6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7807</Words>
  <Application>Microsoft Office PowerPoint</Application>
  <PresentationFormat>宽屏</PresentationFormat>
  <Paragraphs>977</Paragraphs>
  <Slides>114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114</vt:i4>
      </vt:variant>
    </vt:vector>
  </HeadingPairs>
  <TitlesOfParts>
    <vt:vector size="149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1_正文设计方案</vt:lpstr>
      <vt:lpstr>45_学习目标</vt:lpstr>
      <vt:lpstr>51_学习目标</vt:lpstr>
      <vt:lpstr>52_学习目标</vt:lpstr>
      <vt:lpstr>53_学习目标</vt:lpstr>
      <vt:lpstr>54_学习目标</vt:lpstr>
      <vt:lpstr>55_学习目标</vt:lpstr>
      <vt:lpstr>58_学习目标</vt:lpstr>
      <vt:lpstr>59_学习目标</vt:lpstr>
      <vt:lpstr>60_学习目标</vt:lpstr>
      <vt:lpstr>62_学习目标</vt:lpstr>
      <vt:lpstr>63_学习目标</vt:lpstr>
      <vt:lpstr>64_学习目标</vt:lpstr>
      <vt:lpstr>65_学习目标</vt:lpstr>
      <vt:lpstr>Linux实用操作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辰霄 张</cp:lastModifiedBy>
  <cp:revision>2384</cp:revision>
  <dcterms:created xsi:type="dcterms:W3CDTF">2022-10-17T11:09:00Z</dcterms:created>
  <dcterms:modified xsi:type="dcterms:W3CDTF">2023-12-23T08:16:18Z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